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</p:sldMasterIdLst>
  <p:notesMasterIdLst>
    <p:notesMasterId r:id="rId18"/>
  </p:notesMasterIdLst>
  <p:sldIdLst>
    <p:sldId id="256" r:id="rId2"/>
    <p:sldId id="283" r:id="rId3"/>
    <p:sldId id="284" r:id="rId4"/>
    <p:sldId id="285" r:id="rId5"/>
    <p:sldId id="262" r:id="rId6"/>
    <p:sldId id="278" r:id="rId7"/>
    <p:sldId id="276" r:id="rId8"/>
    <p:sldId id="286" r:id="rId9"/>
    <p:sldId id="277" r:id="rId10"/>
    <p:sldId id="287" r:id="rId11"/>
    <p:sldId id="282" r:id="rId12"/>
    <p:sldId id="279" r:id="rId13"/>
    <p:sldId id="280" r:id="rId14"/>
    <p:sldId id="270" r:id="rId15"/>
    <p:sldId id="272" r:id="rId16"/>
    <p:sldId id="281" r:id="rId17"/>
  </p:sldIdLst>
  <p:sldSz cx="10080625" cy="7559675"/>
  <p:notesSz cx="7556500" cy="10691813"/>
  <p:defaultTextStyle>
    <a:defPPr>
      <a:defRPr lang="en-GB"/>
    </a:defPPr>
    <a:lvl1pPr algn="l" defTabSz="455613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741363" indent="-284163" algn="l" defTabSz="455613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1141413" indent="-227013" algn="l" defTabSz="455613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598613" indent="-227013" algn="l" defTabSz="455613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2055813" indent="-227013" algn="l" defTabSz="455613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93D1FF"/>
    <a:srgbClr val="717AA7"/>
    <a:srgbClr val="B9E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88" autoAdjust="0"/>
    <p:restoredTop sz="92975" autoAdjust="0"/>
  </p:normalViewPr>
  <p:slideViewPr>
    <p:cSldViewPr>
      <p:cViewPr varScale="1">
        <p:scale>
          <a:sx n="111" d="100"/>
          <a:sy n="111" d="100"/>
        </p:scale>
        <p:origin x="150" y="108"/>
      </p:cViewPr>
      <p:guideLst>
        <p:guide orient="horz" pos="2161"/>
        <p:guide pos="2880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gif>
</file>

<file path=ppt/media/image5.jpe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AutoShape 1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36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55" name="AutoShape 2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56" name="AutoShape 3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57" name="AutoShape 4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58" name="AutoShape 5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59" name="AutoShape 6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60" name="AutoShape 7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61" name="AutoShape 8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62" name="AutoShape 9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63" name="AutoShape 10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64" name="AutoShape 11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65" name="AutoShape 12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66" name="AutoShape 13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67" name="AutoShape 14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68" name="AutoShape 15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69" name="AutoShape 16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70" name="AutoShape 17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71" name="AutoShape 18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72" name="AutoShape 19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73" name="AutoShape 20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74" name="AutoShape 21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75" name="AutoShape 22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76" name="AutoShape 23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77" name="AutoShape 24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78" name="AutoShape 25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79" name="AutoShape 26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80" name="AutoShape 27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81" name="AutoShape 28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82" name="AutoShape 29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83" name="AutoShape 30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84" name="AutoShape 31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85" name="AutoShape 32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86" name="AutoShape 33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87" name="Rectangle 34">
            <a:extLst>
              <a:ext uri="{FF2B5EF4-FFF2-40B4-BE49-F238E27FC236}"/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12838" y="812800"/>
            <a:ext cx="5275262" cy="395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</p:sp>
      <p:sp>
        <p:nvSpPr>
          <p:cNvPr id="4131" name="Rectangle 35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5991225" cy="4757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/>
          </a:p>
        </p:txBody>
      </p:sp>
      <p:sp>
        <p:nvSpPr>
          <p:cNvPr id="74789" name="Text Box 36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3236913" cy="49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90" name="Text Box 37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0"/>
            <a:ext cx="3236913" cy="49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91" name="Text Box 38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0" y="10158413"/>
            <a:ext cx="3236913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35" name="Rectangle 39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4276725" y="10158413"/>
            <a:ext cx="3225800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eaLnBrk="1">
              <a:lnSpc>
                <a:spcPct val="104000"/>
              </a:lnSpc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B24A7415-F78C-4D59-AE53-5BA400964C9B}" type="slidenum">
              <a:rPr lang="en-GB" altLang="en-US"/>
              <a:pPr>
                <a:defRPr/>
              </a:pPr>
              <a:t>‹Nr.›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3404724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561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ＭＳ Ｐゴシック" charset="0"/>
        <a:cs typeface="ＭＳ Ｐゴシック" charset="0"/>
      </a:defRPr>
    </a:lvl1pPr>
    <a:lvl2pPr marL="742950" indent="-285750" algn="l" defTabSz="45561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ＭＳ Ｐゴシック" charset="0"/>
        <a:cs typeface="+mn-cs"/>
      </a:defRPr>
    </a:lvl2pPr>
    <a:lvl3pPr marL="1143000" indent="-228600" algn="l" defTabSz="45561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ＭＳ Ｐゴシック" charset="0"/>
        <a:cs typeface="+mn-cs"/>
      </a:defRPr>
    </a:lvl3pPr>
    <a:lvl4pPr marL="1600200" indent="-228600" algn="l" defTabSz="45561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ＭＳ Ｐゴシック" charset="0"/>
        <a:cs typeface="+mn-cs"/>
      </a:defRPr>
    </a:lvl4pPr>
    <a:lvl5pPr marL="2057400" indent="-228600" algn="l" defTabSz="45561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ＭＳ Ｐゴシック" charset="0"/>
        <a:cs typeface="+mn-cs"/>
      </a:defRPr>
    </a:lvl5pPr>
    <a:lvl6pPr marL="2284578" algn="l" defTabSz="91383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1494" algn="l" defTabSz="91383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8409" algn="l" defTabSz="91383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5325" algn="l" defTabSz="91383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39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defRPr/>
            </a:pPr>
            <a:fld id="{D14C7C1C-45E8-4304-8A3F-2255800B580A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</a:rPr>
              <a:pPr eaLnBrk="1">
                <a:defRPr/>
              </a:pPr>
              <a:t>1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75779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10158413"/>
            <a:ext cx="3235325" cy="49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F8495E1B-AAEA-4F5F-BCE5-9867DCE4B5A2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1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75780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10158413"/>
            <a:ext cx="3236913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E50FAAC9-2AB0-40F8-855F-83E0A0C7959D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1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75781" name="Text Box 3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1104900" y="812800"/>
            <a:ext cx="5345113" cy="40084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126" name="Rectangle 4"/>
          <p:cNvSpPr>
            <a:spLocks noGrp="1" noChangeArrowheads="1"/>
          </p:cNvSpPr>
          <p:nvPr>
            <p:ph type="body"/>
          </p:nvPr>
        </p:nvSpPr>
        <p:spPr>
          <a:xfrm>
            <a:off x="755650" y="5078413"/>
            <a:ext cx="5995988" cy="47625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en-US" smtClean="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81050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39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defRPr/>
            </a:pPr>
            <a:fld id="{1BE87395-DB2E-49BE-B954-394585EF7757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</a:rPr>
              <a:pPr eaLnBrk="1">
                <a:defRPr/>
              </a:pPr>
              <a:t>13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83971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10158413"/>
            <a:ext cx="3235325" cy="49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5A029908-4ABE-40E3-BFAD-4FCBB4E364C3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13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83972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10158413"/>
            <a:ext cx="3236913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6DC91D16-085A-4F4E-A7BA-C00D2EC1F31C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13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26629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4900" y="812800"/>
            <a:ext cx="5337175" cy="40020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6630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5995988" cy="47625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en-US" smtClean="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295417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32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ED24B3D5-0D83-48E3-A1CA-09B5B568A7DF}" type="slidenum">
              <a:rPr lang="en-GB" altLang="en-US" sz="1400" smtClean="0"/>
              <a:pPr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en-GB" altLang="en-US" sz="1400" smtClean="0"/>
          </a:p>
        </p:txBody>
      </p:sp>
      <p:sp>
        <p:nvSpPr>
          <p:cNvPr id="2867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4900" y="812800"/>
            <a:ext cx="5337175" cy="40020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867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05513" cy="477202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en-US" smtClean="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737730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32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527F538-8FE5-4779-A88D-39A3C1544457}" type="slidenum">
              <a:rPr lang="en-GB" altLang="en-US" sz="14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en-GB" altLang="en-US" sz="1400" smtClean="0"/>
          </a:p>
        </p:txBody>
      </p:sp>
      <p:sp>
        <p:nvSpPr>
          <p:cNvPr id="3072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4900" y="812800"/>
            <a:ext cx="5337175" cy="40020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072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05513" cy="477202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en-US" smtClean="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481457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39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defRPr/>
            </a:pPr>
            <a:fld id="{AAE294BE-6C72-4808-8B78-93A956174114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</a:rPr>
              <a:pPr eaLnBrk="1">
                <a:defRPr/>
              </a:pPr>
              <a:t>16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83971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10158413"/>
            <a:ext cx="3235325" cy="49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033A3B12-9B49-403B-A978-5FECBB4AF9E1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16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83972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10158413"/>
            <a:ext cx="3236913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E18EEB7D-9B8D-4F9D-98CF-3EB580B9A6C8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16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32773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4900" y="812800"/>
            <a:ext cx="5337175" cy="40020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277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5995988" cy="47625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en-US" smtClean="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45071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39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defRPr/>
            </a:pPr>
            <a:fld id="{0690B668-C813-4E60-AA12-B3D9E3A9A561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</a:rPr>
              <a:pPr eaLnBrk="1">
                <a:defRPr/>
              </a:pPr>
              <a:t>5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83971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10158413"/>
            <a:ext cx="3235325" cy="49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29A19479-FC75-45F6-9F25-9B91F1DB6A9D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5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83972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10158413"/>
            <a:ext cx="3236913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1FA9117C-3C38-4BC4-9941-F1DAB0CA3E7D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5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1024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4900" y="812800"/>
            <a:ext cx="5337175" cy="40020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246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5995988" cy="47625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en-US" dirty="0" smtClean="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10012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39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defRPr/>
            </a:pPr>
            <a:fld id="{7ABB52E4-EEB5-4D22-87E0-13B6C74AD8E8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</a:rPr>
              <a:pPr eaLnBrk="1">
                <a:defRPr/>
              </a:pPr>
              <a:t>6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83971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10158413"/>
            <a:ext cx="3235325" cy="49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CA21D496-9B93-44A7-9265-496336E87B70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6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83972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10158413"/>
            <a:ext cx="3236913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5324197B-7356-440C-9A38-95EE50E0394E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6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12293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4900" y="812800"/>
            <a:ext cx="5337175" cy="40020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229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5995988" cy="47625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en-US" smtClean="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406553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39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defRPr/>
            </a:pPr>
            <a:fld id="{A72E8F49-3D3D-46BB-852E-1D05E07B6C83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</a:rPr>
              <a:pPr eaLnBrk="1">
                <a:defRPr/>
              </a:pPr>
              <a:t>7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83971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10158413"/>
            <a:ext cx="3235325" cy="49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74A6E3FF-14D7-4EAB-8F86-3D98A3084211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7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83972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10158413"/>
            <a:ext cx="3236913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C44718DF-AB4F-4806-A97D-531E44901B34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7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14341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4900" y="812800"/>
            <a:ext cx="5337175" cy="40020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434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5995988" cy="47625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en-US" smtClean="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15952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39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defRPr/>
            </a:pPr>
            <a:fld id="{E59F03F6-131C-4E8A-92C3-7BD09651B6D3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</a:rPr>
              <a:pPr eaLnBrk="1">
                <a:defRPr/>
              </a:pPr>
              <a:t>8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83971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10158413"/>
            <a:ext cx="3235325" cy="49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0A1CF7D1-8BB7-452F-AAEF-D7CDE87EA2CC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8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83972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10158413"/>
            <a:ext cx="3236913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72D13B1C-A8F3-4610-A167-AFD85E00EEC4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8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16389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4900" y="812800"/>
            <a:ext cx="5337175" cy="40020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6390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5995988" cy="47625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en-US" smtClean="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160208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39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defRPr/>
            </a:pPr>
            <a:fld id="{064D9DF1-1410-426F-B817-5182AC3D9E89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</a:rPr>
              <a:pPr eaLnBrk="1">
                <a:defRPr/>
              </a:pPr>
              <a:t>9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83971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10158413"/>
            <a:ext cx="3235325" cy="49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6C11B079-70FE-4F09-9EE4-4AFC5A9D0A5C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9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83972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10158413"/>
            <a:ext cx="3236913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B1654759-EB59-429D-8ECF-53BEA8F00FED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9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18437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4900" y="812800"/>
            <a:ext cx="5337175" cy="40020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43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5995988" cy="47625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en-US" smtClean="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546896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39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defRPr/>
            </a:pPr>
            <a:fld id="{BE23F57E-443C-473A-85D2-0C0B27FE6D46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</a:rPr>
              <a:pPr eaLnBrk="1">
                <a:defRPr/>
              </a:pPr>
              <a:t>10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83971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10158413"/>
            <a:ext cx="3235325" cy="49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BAE85215-0C3E-4062-B0AC-C1B2791FD402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10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83972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10158413"/>
            <a:ext cx="3236913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456FDBDE-5D82-4C70-BDF5-F75EE3D6C46F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10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2048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4900" y="812800"/>
            <a:ext cx="5337175" cy="40020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0486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5995988" cy="47625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en-US" smtClean="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372384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39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defRPr/>
            </a:pPr>
            <a:fld id="{A15639FF-0C16-4352-B1B8-8E93182F8E31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</a:rPr>
              <a:pPr eaLnBrk="1">
                <a:defRPr/>
              </a:pPr>
              <a:t>11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83971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10158413"/>
            <a:ext cx="3235325" cy="49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3ED23B9F-6E27-4FF4-AE4B-45F5A721D1FE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11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83972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10158413"/>
            <a:ext cx="3236913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90D11A5A-6B3C-42E0-BB20-95F505091C6B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11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22533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4900" y="812800"/>
            <a:ext cx="5337175" cy="40020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253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5995988" cy="47625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en-US" smtClean="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152920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39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defRPr/>
            </a:pPr>
            <a:fld id="{811D7F42-CB25-4179-9994-B3CB1A97A34B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</a:rPr>
              <a:pPr eaLnBrk="1">
                <a:defRPr/>
              </a:pPr>
              <a:t>12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83971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10158413"/>
            <a:ext cx="3235325" cy="49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3445CA75-46B6-47AE-8E62-C7CD2E268A91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12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83972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276725" y="10158413"/>
            <a:ext cx="3236913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4F2B2EF1-8D80-4F40-8CC2-AD46A10CB8E0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12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24581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4900" y="812800"/>
            <a:ext cx="5337175" cy="40020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458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5995988" cy="47625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en-US" smtClean="0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55433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8" cy="1931987"/>
          </a:xfrm>
        </p:spPr>
        <p:txBody>
          <a:bodyPr/>
          <a:lstStyle>
            <a:lvl1pPr marL="0" indent="0" algn="ctr">
              <a:buNone/>
              <a:defRPr/>
            </a:lvl1pPr>
            <a:lvl2pPr marL="456915" indent="0" algn="ctr">
              <a:buNone/>
              <a:defRPr/>
            </a:lvl2pPr>
            <a:lvl3pPr marL="913831" indent="0" algn="ctr">
              <a:buNone/>
              <a:defRPr/>
            </a:lvl3pPr>
            <a:lvl4pPr marL="1370746" indent="0" algn="ctr">
              <a:buNone/>
              <a:defRPr/>
            </a:lvl4pPr>
            <a:lvl5pPr marL="1827662" indent="0" algn="ctr">
              <a:buNone/>
              <a:defRPr/>
            </a:lvl5pPr>
            <a:lvl6pPr marL="2284578" indent="0" algn="ctr">
              <a:buNone/>
              <a:defRPr/>
            </a:lvl6pPr>
            <a:lvl7pPr marL="2741494" indent="0" algn="ctr">
              <a:buNone/>
              <a:defRPr/>
            </a:lvl7pPr>
            <a:lvl8pPr marL="3198409" indent="0" algn="ctr">
              <a:buNone/>
              <a:defRPr/>
            </a:lvl8pPr>
            <a:lvl9pPr marL="3655325" indent="0" algn="ctr">
              <a:buNone/>
              <a:defRPr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Rectangle 7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8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608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7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8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42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256462" y="7"/>
            <a:ext cx="2265363" cy="6138863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2" y="7"/>
            <a:ext cx="6646863" cy="6138863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7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8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107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7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8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776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96925" y="4857756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6915" indent="0">
              <a:buNone/>
              <a:defRPr sz="1800"/>
            </a:lvl2pPr>
            <a:lvl3pPr marL="913831" indent="0">
              <a:buNone/>
              <a:defRPr sz="1700"/>
            </a:lvl3pPr>
            <a:lvl4pPr marL="1370746" indent="0">
              <a:buNone/>
              <a:defRPr sz="1400"/>
            </a:lvl4pPr>
            <a:lvl5pPr marL="1827662" indent="0">
              <a:buNone/>
              <a:defRPr sz="1400"/>
            </a:lvl5pPr>
            <a:lvl6pPr marL="2284578" indent="0">
              <a:buNone/>
              <a:defRPr sz="1400"/>
            </a:lvl6pPr>
            <a:lvl7pPr marL="2741494" indent="0">
              <a:buNone/>
              <a:defRPr sz="1400"/>
            </a:lvl7pPr>
            <a:lvl8pPr marL="3198409" indent="0">
              <a:buNone/>
              <a:defRPr sz="1400"/>
            </a:lvl8pPr>
            <a:lvl9pPr marL="3655325" indent="0">
              <a:buNone/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Rectangle 7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8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852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503238" y="939803"/>
            <a:ext cx="4432300" cy="51990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087938" y="939803"/>
            <a:ext cx="4433888" cy="51990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7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8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59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4827" y="303220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15" indent="0">
              <a:buNone/>
              <a:defRPr sz="2000" b="1"/>
            </a:lvl2pPr>
            <a:lvl3pPr marL="913831" indent="0">
              <a:buNone/>
              <a:defRPr sz="1800" b="1"/>
            </a:lvl3pPr>
            <a:lvl4pPr marL="1370746" indent="0">
              <a:buNone/>
              <a:defRPr sz="1700" b="1"/>
            </a:lvl4pPr>
            <a:lvl5pPr marL="1827662" indent="0">
              <a:buNone/>
              <a:defRPr sz="1700" b="1"/>
            </a:lvl5pPr>
            <a:lvl6pPr marL="2284578" indent="0">
              <a:buNone/>
              <a:defRPr sz="1700" b="1"/>
            </a:lvl6pPr>
            <a:lvl7pPr marL="2741494" indent="0">
              <a:buNone/>
              <a:defRPr sz="1700" b="1"/>
            </a:lvl7pPr>
            <a:lvl8pPr marL="3198409" indent="0">
              <a:buNone/>
              <a:defRPr sz="1700" b="1"/>
            </a:lvl8pPr>
            <a:lvl9pPr marL="3655325" indent="0">
              <a:buNone/>
              <a:defRPr sz="17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5121277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15" indent="0">
              <a:buNone/>
              <a:defRPr sz="2000" b="1"/>
            </a:lvl2pPr>
            <a:lvl3pPr marL="913831" indent="0">
              <a:buNone/>
              <a:defRPr sz="1800" b="1"/>
            </a:lvl3pPr>
            <a:lvl4pPr marL="1370746" indent="0">
              <a:buNone/>
              <a:defRPr sz="1700" b="1"/>
            </a:lvl4pPr>
            <a:lvl5pPr marL="1827662" indent="0">
              <a:buNone/>
              <a:defRPr sz="1700" b="1"/>
            </a:lvl5pPr>
            <a:lvl6pPr marL="2284578" indent="0">
              <a:buNone/>
              <a:defRPr sz="1700" b="1"/>
            </a:lvl6pPr>
            <a:lvl7pPr marL="2741494" indent="0">
              <a:buNone/>
              <a:defRPr sz="1700" b="1"/>
            </a:lvl7pPr>
            <a:lvl8pPr marL="3198409" indent="0">
              <a:buNone/>
              <a:defRPr sz="1700" b="1"/>
            </a:lvl8pPr>
            <a:lvl9pPr marL="3655325" indent="0">
              <a:buNone/>
              <a:defRPr sz="17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5121277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7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8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575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7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8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239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5" descr="https://3f0cce93-a-62cb3a1a-s-sites.googlegroups.com/site/zamgatmtraininghk2014/config/customLogo.gif?attachauth=ANoY7cr9ngXP82bUFugnnm4JY9YpSs5UYNOWFOWcTBhuOJE8syj1ZYP_MpA6hsMegBTaA5Hl0jFHXrn1nJy3KSYSc1V_VNNjy9OE6dBzTdsOD-FFqCwpZLO0HR6npwk60LtyENL1mgiR-KWLeaIGWXBAnv69fwdIcIKqTUAiRNxY47Ib_iPvkaFnjQM0NDjBUZKJR_UcoBWZCFvnzh1xtHtQLLDPyD4mjs07Das9Sf5UbNl5c2CRCEw%3D&amp;attredirects=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5313" y="39688"/>
            <a:ext cx="1362075" cy="531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2758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941768" y="301630"/>
            <a:ext cx="5635625" cy="64515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504825" y="1581157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6915" indent="0">
              <a:buNone/>
              <a:defRPr sz="1200"/>
            </a:lvl2pPr>
            <a:lvl3pPr marL="913831" indent="0">
              <a:buNone/>
              <a:defRPr sz="1000"/>
            </a:lvl3pPr>
            <a:lvl4pPr marL="1370746" indent="0">
              <a:buNone/>
              <a:defRPr sz="900"/>
            </a:lvl4pPr>
            <a:lvl5pPr marL="1827662" indent="0">
              <a:buNone/>
              <a:defRPr sz="900"/>
            </a:lvl5pPr>
            <a:lvl6pPr marL="2284578" indent="0">
              <a:buNone/>
              <a:defRPr sz="900"/>
            </a:lvl6pPr>
            <a:lvl7pPr marL="2741494" indent="0">
              <a:buNone/>
              <a:defRPr sz="900"/>
            </a:lvl7pPr>
            <a:lvl8pPr marL="3198409" indent="0">
              <a:buNone/>
              <a:defRPr sz="900"/>
            </a:lvl8pPr>
            <a:lvl9pPr marL="3655325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Rectangle 7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8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817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76443" y="5291140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976443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6915" indent="0">
              <a:buNone/>
              <a:defRPr sz="2800"/>
            </a:lvl2pPr>
            <a:lvl3pPr marL="913831" indent="0">
              <a:buNone/>
              <a:defRPr sz="2400"/>
            </a:lvl3pPr>
            <a:lvl4pPr marL="1370746" indent="0">
              <a:buNone/>
              <a:defRPr sz="2000"/>
            </a:lvl4pPr>
            <a:lvl5pPr marL="1827662" indent="0">
              <a:buNone/>
              <a:defRPr sz="2000"/>
            </a:lvl5pPr>
            <a:lvl6pPr marL="2284578" indent="0">
              <a:buNone/>
              <a:defRPr sz="2000"/>
            </a:lvl6pPr>
            <a:lvl7pPr marL="2741494" indent="0">
              <a:buNone/>
              <a:defRPr sz="2000"/>
            </a:lvl7pPr>
            <a:lvl8pPr marL="3198409" indent="0">
              <a:buNone/>
              <a:defRPr sz="2000"/>
            </a:lvl8pPr>
            <a:lvl9pPr marL="3655325" indent="0">
              <a:buNone/>
              <a:defRPr sz="2000"/>
            </a:lvl9pPr>
          </a:lstStyle>
          <a:p>
            <a:pPr lvl="0"/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976443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6915" indent="0">
              <a:buNone/>
              <a:defRPr sz="1200"/>
            </a:lvl2pPr>
            <a:lvl3pPr marL="913831" indent="0">
              <a:buNone/>
              <a:defRPr sz="1000"/>
            </a:lvl3pPr>
            <a:lvl4pPr marL="1370746" indent="0">
              <a:buNone/>
              <a:defRPr sz="900"/>
            </a:lvl4pPr>
            <a:lvl5pPr marL="1827662" indent="0">
              <a:buNone/>
              <a:defRPr sz="900"/>
            </a:lvl5pPr>
            <a:lvl6pPr marL="2284578" indent="0">
              <a:buNone/>
              <a:defRPr sz="900"/>
            </a:lvl6pPr>
            <a:lvl7pPr marL="2741494" indent="0">
              <a:buNone/>
              <a:defRPr sz="900"/>
            </a:lvl7pPr>
            <a:lvl8pPr marL="3198409" indent="0">
              <a:buNone/>
              <a:defRPr sz="900"/>
            </a:lvl8pPr>
            <a:lvl9pPr marL="3655325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Rectangle 7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8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04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AutoShape 9">
            <a:extLst>
              <a:ext uri="{FF2B5EF4-FFF2-40B4-BE49-F238E27FC236}"/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0099675" cy="611188"/>
          </a:xfrm>
          <a:prstGeom prst="roundRect">
            <a:avLst>
              <a:gd name="adj" fmla="val 440"/>
            </a:avLst>
          </a:prstGeom>
          <a:gradFill flip="none" rotWithShape="1">
            <a:gsLst>
              <a:gs pos="0">
                <a:schemeClr val="bg2">
                  <a:lumMod val="75000"/>
                </a:schemeClr>
              </a:gs>
              <a:gs pos="90000">
                <a:schemeClr val="tx2">
                  <a:lumMod val="65000"/>
                  <a:lumOff val="35000"/>
                  <a:tint val="44500"/>
                  <a:satMod val="160000"/>
                </a:schemeClr>
              </a:gs>
              <a:gs pos="100000">
                <a:schemeClr val="tx2">
                  <a:lumMod val="65000"/>
                  <a:lumOff val="35000"/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txBody>
          <a:bodyPr wrap="none" lIns="91383" tIns="45691" rIns="91383" bIns="45691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51" name="Rectangle 5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7313" y="1588"/>
            <a:ext cx="9064625" cy="636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Click to edit the title text format</a:t>
            </a:r>
          </a:p>
        </p:txBody>
      </p:sp>
      <p:sp>
        <p:nvSpPr>
          <p:cNvPr id="2052" name="Rectangle 6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03238" y="939800"/>
            <a:ext cx="9018587" cy="5199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Click to edit the outline text format</a:t>
            </a:r>
          </a:p>
          <a:p>
            <a:pPr lvl="1"/>
            <a:r>
              <a:rPr lang="en-GB" dirty="0"/>
              <a:t>Second Outline Level</a:t>
            </a:r>
          </a:p>
          <a:p>
            <a:pPr lvl="2"/>
            <a:r>
              <a:rPr lang="en-GB" dirty="0"/>
              <a:t>Third Outline Level</a:t>
            </a:r>
          </a:p>
          <a:p>
            <a:pPr lvl="3"/>
            <a:r>
              <a:rPr lang="en-GB" dirty="0"/>
              <a:t>Fourth Outline Level</a:t>
            </a:r>
          </a:p>
          <a:p>
            <a:pPr lvl="4"/>
            <a:r>
              <a:rPr lang="en-GB" dirty="0"/>
              <a:t>Fifth Outline Level</a:t>
            </a:r>
          </a:p>
          <a:p>
            <a:pPr lvl="4"/>
            <a:r>
              <a:rPr lang="en-GB" dirty="0"/>
              <a:t>Sixth Outline Level</a:t>
            </a:r>
          </a:p>
          <a:p>
            <a:pPr lvl="4"/>
            <a:r>
              <a:rPr lang="en-GB" dirty="0"/>
              <a:t>Seventh Outline Level</a:t>
            </a:r>
          </a:p>
        </p:txBody>
      </p:sp>
      <p:sp>
        <p:nvSpPr>
          <p:cNvPr id="2055" name="Rectangle 7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dt"/>
          </p:nvPr>
        </p:nvSpPr>
        <p:spPr bwMode="auto">
          <a:xfrm>
            <a:off x="107950" y="7213600"/>
            <a:ext cx="2143125" cy="312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defTabSz="456915" eaLnBrk="1">
              <a:lnSpc>
                <a:spcPct val="93000"/>
              </a:lnSpc>
              <a:buClrTx/>
              <a:buSzPct val="100000"/>
              <a:buFontTx/>
              <a:buNone/>
              <a:tabLst>
                <a:tab pos="723451" algn="l"/>
                <a:tab pos="1446896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6" name="Rectangle 8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ftr"/>
          </p:nvPr>
        </p:nvSpPr>
        <p:spPr bwMode="auto">
          <a:xfrm>
            <a:off x="5976938" y="7213600"/>
            <a:ext cx="3986212" cy="312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defTabSz="456915" eaLnBrk="1">
              <a:lnSpc>
                <a:spcPct val="93000"/>
              </a:lnSpc>
              <a:buClrTx/>
              <a:buSzPct val="100000"/>
              <a:buFontTx/>
              <a:buNone/>
              <a:tabLst>
                <a:tab pos="723451" algn="l"/>
                <a:tab pos="1446896" algn="l"/>
                <a:tab pos="2170350" algn="l"/>
                <a:tab pos="2893799" algn="l"/>
                <a:tab pos="3617248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AutoShape 9">
            <a:extLst>
              <a:ext uri="{FF2B5EF4-FFF2-40B4-BE49-F238E27FC236}"/>
            </a:extLst>
          </p:cNvPr>
          <p:cNvSpPr>
            <a:spLocks noChangeArrowheads="1"/>
          </p:cNvSpPr>
          <p:nvPr/>
        </p:nvSpPr>
        <p:spPr bwMode="auto">
          <a:xfrm>
            <a:off x="0" y="7246938"/>
            <a:ext cx="10080625" cy="312737"/>
          </a:xfrm>
          <a:prstGeom prst="roundRect">
            <a:avLst>
              <a:gd name="adj" fmla="val 440"/>
            </a:avLst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  <a:effectLst/>
        </p:spPr>
        <p:txBody>
          <a:bodyPr wrap="none" lIns="91383" tIns="45691" rIns="91383" bIns="45691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59" name="Text Box 1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87313" y="7235825"/>
            <a:ext cx="4808537" cy="354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9pPr>
          </a:lstStyle>
          <a:p>
            <a:pPr defTabSz="456915" eaLnBrk="1">
              <a:lnSpc>
                <a:spcPct val="113000"/>
              </a:lnSpc>
              <a:buSzPct val="100000"/>
              <a:defRPr/>
            </a:pPr>
            <a:r>
              <a:rPr lang="en-US" sz="1600" dirty="0"/>
              <a:t>FLEXPART TRAINING 2019 </a:t>
            </a:r>
          </a:p>
        </p:txBody>
      </p:sp>
      <p:sp>
        <p:nvSpPr>
          <p:cNvPr id="2061" name="Text Box 13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9648825" y="7235825"/>
            <a:ext cx="1008063" cy="360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9944" tIns="44973" rIns="89944" bIns="44973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13000"/>
              </a:lnSpc>
              <a:buSzPct val="100000"/>
              <a:defRPr/>
            </a:pPr>
            <a:fld id="{1871C0F2-D798-494A-A03C-EC35055F3734}" type="slidenum">
              <a:rPr lang="en-US" altLang="en-US" sz="1400" smtClean="0">
                <a:solidFill>
                  <a:srgbClr val="FFFFFF"/>
                </a:solidFill>
              </a:rPr>
              <a:pPr eaLnBrk="1">
                <a:lnSpc>
                  <a:spcPct val="113000"/>
                </a:lnSpc>
                <a:buSzPct val="100000"/>
                <a:defRPr/>
              </a:pPr>
              <a:t>‹Nr.›</a:t>
            </a:fld>
            <a:endParaRPr lang="en-US" altLang="en-US" sz="1400" dirty="0">
              <a:solidFill>
                <a:srgbClr val="FFFFFF"/>
              </a:solidFill>
            </a:endParaRPr>
          </a:p>
        </p:txBody>
      </p:sp>
      <p:pic>
        <p:nvPicPr>
          <p:cNvPr id="1034" name="Picture 10" descr="https://37874ba4-a-62cb3a1a-s-sites.googlegroups.com/site/flexpartcourse2014/home/flexpart_banner.png?attachauth=ANoY7cpxMuZY__NvstajGQwQPoBwGle1slYYzagqGEDfrsOFCRZ6T2Uwzp82awiUUiHeeLWzapnYVKbalWAuGBFt9J96Eg-EhbZp1GqXQ-I0-boo-Eikd4yV1oRG7njiSHUVWdp2ivZ4n0_coNzoLHkQaK2YvtKGOOesR0uXQPA43jic75YsyF6BXUSzRvtqMM0yqp2bF2Qf7nwlRIanvqZdkf3RkSI15fo1PpRyP2KgmkwtVkzgTEI%3D&amp;attredirects=0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5300" y="0"/>
            <a:ext cx="695325" cy="490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3" r:id="rId3"/>
    <p:sldLayoutId id="2147484104" r:id="rId4"/>
    <p:sldLayoutId id="2147484105" r:id="rId5"/>
    <p:sldLayoutId id="2147484106" r:id="rId6"/>
    <p:sldLayoutId id="2147484111" r:id="rId7"/>
    <p:sldLayoutId id="2147484107" r:id="rId8"/>
    <p:sldLayoutId id="2147484108" r:id="rId9"/>
    <p:sldLayoutId id="2147484109" r:id="rId10"/>
    <p:sldLayoutId id="2147484110" r:id="rId11"/>
  </p:sldLayoutIdLst>
  <p:timing>
    <p:tnLst>
      <p:par>
        <p:cTn id="1" dur="indefinite" restart="never" nodeType="tmRoot"/>
      </p:par>
    </p:tnLst>
  </p:timing>
  <p:txStyles>
    <p:titleStyle>
      <a:lvl1pPr algn="l" defTabSz="455613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600">
          <a:solidFill>
            <a:schemeClr val="bg1"/>
          </a:solidFill>
          <a:latin typeface="+mj-lt"/>
          <a:ea typeface="+mj-ea"/>
          <a:cs typeface="ＭＳ Ｐゴシック" charset="0"/>
        </a:defRPr>
      </a:lvl1pPr>
      <a:lvl2pPr algn="l" defTabSz="455613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600">
          <a:solidFill>
            <a:schemeClr val="bg1"/>
          </a:solidFill>
          <a:latin typeface="Arial" charset="0"/>
          <a:ea typeface="ＭＳ Ｐゴシック" charset="-128"/>
          <a:cs typeface="ＭＳ Ｐゴシック" charset="0"/>
        </a:defRPr>
      </a:lvl2pPr>
      <a:lvl3pPr algn="l" defTabSz="455613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600">
          <a:solidFill>
            <a:schemeClr val="bg1"/>
          </a:solidFill>
          <a:latin typeface="Arial" charset="0"/>
          <a:ea typeface="ＭＳ Ｐゴシック" charset="-128"/>
          <a:cs typeface="ＭＳ Ｐゴシック" charset="0"/>
        </a:defRPr>
      </a:lvl3pPr>
      <a:lvl4pPr algn="l" defTabSz="455613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600">
          <a:solidFill>
            <a:schemeClr val="bg1"/>
          </a:solidFill>
          <a:latin typeface="Arial" charset="0"/>
          <a:ea typeface="ＭＳ Ｐゴシック" charset="-128"/>
          <a:cs typeface="ＭＳ Ｐゴシック" charset="0"/>
        </a:defRPr>
      </a:lvl4pPr>
      <a:lvl5pPr algn="l" defTabSz="455613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600">
          <a:solidFill>
            <a:schemeClr val="bg1"/>
          </a:solidFill>
          <a:latin typeface="Arial" charset="0"/>
          <a:ea typeface="ＭＳ Ｐゴシック" charset="-128"/>
          <a:cs typeface="ＭＳ Ｐゴシック" charset="0"/>
        </a:defRPr>
      </a:lvl5pPr>
      <a:lvl6pPr marL="2513037" indent="-228459" algn="l" defTabSz="456915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600">
          <a:solidFill>
            <a:srgbClr val="FFFFFF"/>
          </a:solidFill>
          <a:latin typeface="Arial" charset="0"/>
          <a:ea typeface="ＭＳ Ｐゴシック" charset="-128"/>
        </a:defRPr>
      </a:lvl6pPr>
      <a:lvl7pPr marL="2969952" indent="-228459" algn="l" defTabSz="456915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600">
          <a:solidFill>
            <a:srgbClr val="FFFFFF"/>
          </a:solidFill>
          <a:latin typeface="Arial" charset="0"/>
          <a:ea typeface="ＭＳ Ｐゴシック" charset="-128"/>
        </a:defRPr>
      </a:lvl7pPr>
      <a:lvl8pPr marL="3426870" indent="-228459" algn="l" defTabSz="456915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600">
          <a:solidFill>
            <a:srgbClr val="FFFFFF"/>
          </a:solidFill>
          <a:latin typeface="Arial" charset="0"/>
          <a:ea typeface="ＭＳ Ｐゴシック" charset="-128"/>
        </a:defRPr>
      </a:lvl8pPr>
      <a:lvl9pPr marL="3883783" indent="-228459" algn="l" defTabSz="456915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600">
          <a:solidFill>
            <a:srgbClr val="FFFFFF"/>
          </a:solidFill>
          <a:latin typeface="Arial" charset="0"/>
          <a:ea typeface="ＭＳ Ｐゴシック" charset="-128"/>
        </a:defRPr>
      </a:lvl9pPr>
    </p:titleStyle>
    <p:bodyStyle>
      <a:lvl1pPr marL="341313" indent="-341313" algn="l" defTabSz="455613" rtl="0" eaLnBrk="0" fontAlgn="base" hangingPunct="0">
        <a:lnSpc>
          <a:spcPct val="113000"/>
        </a:lnSpc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2800">
          <a:solidFill>
            <a:srgbClr val="1A1A4D"/>
          </a:solidFill>
          <a:latin typeface="+mn-lt"/>
          <a:ea typeface="+mn-ea"/>
          <a:cs typeface="ＭＳ Ｐゴシック" charset="0"/>
        </a:defRPr>
      </a:lvl1pPr>
      <a:lvl2pPr marL="741363" indent="-284163" algn="l" defTabSz="455613" rtl="0" eaLnBrk="0" fontAlgn="base" hangingPunct="0">
        <a:lnSpc>
          <a:spcPct val="113000"/>
        </a:lnSpc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1A1A4D"/>
          </a:solidFill>
          <a:latin typeface="+mn-lt"/>
          <a:ea typeface="+mn-ea"/>
        </a:defRPr>
      </a:lvl2pPr>
      <a:lvl3pPr marL="1141413" indent="-227013" algn="l" defTabSz="455613" rtl="0" eaLnBrk="0" fontAlgn="base" hangingPunct="0">
        <a:lnSpc>
          <a:spcPct val="113000"/>
        </a:lnSpc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1A1A4D"/>
          </a:solidFill>
          <a:latin typeface="+mn-lt"/>
          <a:ea typeface="+mn-ea"/>
        </a:defRPr>
      </a:lvl3pPr>
      <a:lvl4pPr marL="1598613" indent="-227013" algn="l" defTabSz="455613" rtl="0" eaLnBrk="0" fontAlgn="base" hangingPunct="0">
        <a:lnSpc>
          <a:spcPct val="113000"/>
        </a:lnSpc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1700">
          <a:solidFill>
            <a:srgbClr val="1A1A4D"/>
          </a:solidFill>
          <a:latin typeface="+mn-lt"/>
          <a:ea typeface="+mn-ea"/>
        </a:defRPr>
      </a:lvl4pPr>
      <a:lvl5pPr marL="2055813" indent="-227013" algn="l" defTabSz="455613" rtl="0" eaLnBrk="0" fontAlgn="base" hangingPunct="0">
        <a:lnSpc>
          <a:spcPct val="11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1700">
          <a:solidFill>
            <a:srgbClr val="1A1A4D"/>
          </a:solidFill>
          <a:latin typeface="+mn-lt"/>
          <a:ea typeface="+mn-ea"/>
        </a:defRPr>
      </a:lvl5pPr>
      <a:lvl6pPr marL="2513037" indent="-228459" algn="l" defTabSz="456915" rtl="0" eaLnBrk="0" fontAlgn="base" hangingPunct="0">
        <a:lnSpc>
          <a:spcPct val="11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1700">
          <a:solidFill>
            <a:srgbClr val="1A1A4D"/>
          </a:solidFill>
          <a:latin typeface="+mn-lt"/>
          <a:ea typeface="+mn-ea"/>
        </a:defRPr>
      </a:lvl6pPr>
      <a:lvl7pPr marL="2969952" indent="-228459" algn="l" defTabSz="456915" rtl="0" eaLnBrk="0" fontAlgn="base" hangingPunct="0">
        <a:lnSpc>
          <a:spcPct val="11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1700">
          <a:solidFill>
            <a:srgbClr val="1A1A4D"/>
          </a:solidFill>
          <a:latin typeface="+mn-lt"/>
          <a:ea typeface="+mn-ea"/>
        </a:defRPr>
      </a:lvl7pPr>
      <a:lvl8pPr marL="3426870" indent="-228459" algn="l" defTabSz="456915" rtl="0" eaLnBrk="0" fontAlgn="base" hangingPunct="0">
        <a:lnSpc>
          <a:spcPct val="11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1700">
          <a:solidFill>
            <a:srgbClr val="1A1A4D"/>
          </a:solidFill>
          <a:latin typeface="+mn-lt"/>
          <a:ea typeface="+mn-ea"/>
        </a:defRPr>
      </a:lvl8pPr>
      <a:lvl9pPr marL="3883783" indent="-228459" algn="l" defTabSz="456915" rtl="0" eaLnBrk="0" fontAlgn="base" hangingPunct="0">
        <a:lnSpc>
          <a:spcPct val="11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1700">
          <a:solidFill>
            <a:srgbClr val="1A1A4D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915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831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746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662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578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494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8409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5325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gif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pectraphilic/reflexibl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gif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iss.nasa.gov/tools/panoply/download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meteora.ucsd.edu/~pierce/ncview_home_page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ángulo 2"/>
          <p:cNvSpPr>
            <a:spLocks noChangeArrowheads="1"/>
          </p:cNvSpPr>
          <p:nvPr/>
        </p:nvSpPr>
        <p:spPr bwMode="auto">
          <a:xfrm>
            <a:off x="287338" y="1042988"/>
            <a:ext cx="9432925" cy="1441450"/>
          </a:xfrm>
          <a:prstGeom prst="rect">
            <a:avLst/>
          </a:prstGeom>
          <a:solidFill>
            <a:srgbClr val="0070C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 defTabSz="457200"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defTabSz="457200"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defTabSz="457200"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defTabSz="457200"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defTabSz="457200"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3013" indent="-227013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0213" indent="-227013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7413" indent="-227013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4613" indent="-227013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4099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792163" y="1187450"/>
            <a:ext cx="8820150" cy="1081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9944" tIns="44973" rIns="89944" bIns="44973">
            <a:spAutoFit/>
          </a:bodyPr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defTabSz="456915" eaLnBrk="1">
              <a:lnSpc>
                <a:spcPct val="104000"/>
              </a:lnSpc>
              <a:buSzPct val="100000"/>
              <a:defRPr/>
            </a:pPr>
            <a:r>
              <a:rPr lang="en-US" sz="3200" b="1" dirty="0"/>
              <a:t>EXERCISE 1 </a:t>
            </a:r>
          </a:p>
          <a:p>
            <a:pPr defTabSz="456915" eaLnBrk="1">
              <a:lnSpc>
                <a:spcPct val="104000"/>
              </a:lnSpc>
              <a:buSzPct val="100000"/>
              <a:defRPr/>
            </a:pPr>
            <a:r>
              <a:rPr lang="en-US" sz="3200" b="1" dirty="0"/>
              <a:t>Forward “Hello World” example</a:t>
            </a:r>
          </a:p>
        </p:txBody>
      </p:sp>
      <p:sp>
        <p:nvSpPr>
          <p:cNvPr id="4100" name="Rectángulo 8"/>
          <p:cNvSpPr>
            <a:spLocks noChangeArrowheads="1"/>
          </p:cNvSpPr>
          <p:nvPr/>
        </p:nvSpPr>
        <p:spPr bwMode="auto">
          <a:xfrm>
            <a:off x="322263" y="2808288"/>
            <a:ext cx="9436100" cy="3582987"/>
          </a:xfrm>
          <a:prstGeom prst="rect">
            <a:avLst/>
          </a:prstGeom>
          <a:solidFill>
            <a:srgbClr val="93D1FF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 defTabSz="457200"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defTabSz="457200"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defTabSz="457200"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defTabSz="457200"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defTabSz="457200"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3013" indent="-227013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0213" indent="-227013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7413" indent="-227013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4613" indent="-227013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s-ES" altLang="en-US"/>
              <a:t> </a:t>
            </a:r>
            <a:endParaRPr lang="en-GB" altLang="en-US"/>
          </a:p>
        </p:txBody>
      </p:sp>
      <p:sp>
        <p:nvSpPr>
          <p:cNvPr id="5" name="Rectángulo 4">
            <a:extLst>
              <a:ext uri="{FF2B5EF4-FFF2-40B4-BE49-F238E27FC236}"/>
            </a:extLst>
          </p:cNvPr>
          <p:cNvSpPr/>
          <p:nvPr/>
        </p:nvSpPr>
        <p:spPr>
          <a:xfrm>
            <a:off x="766763" y="3059113"/>
            <a:ext cx="8666162" cy="304800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s-ES" dirty="0" err="1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Aims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:</a:t>
            </a:r>
          </a:p>
          <a:p>
            <a:pPr marL="457200" indent="-457200">
              <a:buFont typeface="+mj-lt"/>
              <a:buAutoNum type="arabicPeriod"/>
              <a:defRPr/>
            </a:pPr>
            <a:r>
              <a:rPr lang="es-ES" dirty="0" err="1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Familiarise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 </a:t>
            </a:r>
            <a:r>
              <a:rPr lang="es-ES" dirty="0" err="1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with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 FLEXPART </a:t>
            </a:r>
            <a:r>
              <a:rPr lang="es-ES" dirty="0" err="1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structure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 and output</a:t>
            </a:r>
          </a:p>
          <a:p>
            <a:pPr marL="457200" indent="-457200">
              <a:buFont typeface="+mj-lt"/>
              <a:buAutoNum type="arabicPeriod"/>
              <a:defRPr/>
            </a:pPr>
            <a:r>
              <a:rPr lang="es-ES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Set-up and </a:t>
            </a:r>
            <a:r>
              <a:rPr lang="es-ES" dirty="0" err="1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execute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 a simple </a:t>
            </a:r>
            <a:r>
              <a:rPr lang="es-ES" dirty="0" err="1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scenario</a:t>
            </a:r>
            <a:endParaRPr lang="es-ES" dirty="0">
              <a:solidFill>
                <a:schemeClr val="bg2">
                  <a:lumMod val="75000"/>
                </a:schemeClr>
              </a:solidFill>
              <a:latin typeface="Arial" charset="0"/>
              <a:ea typeface="ＭＳ Ｐゴシック" charset="-128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Plotting the output</a:t>
            </a:r>
          </a:p>
          <a:p>
            <a:pPr marL="457200" indent="-457200">
              <a:buFont typeface="+mj-lt"/>
              <a:buAutoNum type="arabicPeriod"/>
              <a:defRPr/>
            </a:pPr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Effect of the OUTGRID resolution</a:t>
            </a:r>
          </a:p>
          <a:p>
            <a:pPr marL="457200" indent="-457200">
              <a:buFont typeface="+mj-lt"/>
              <a:buAutoNum type="arabicPeriod"/>
              <a:defRPr/>
            </a:pPr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Effect of the number of particles</a:t>
            </a:r>
          </a:p>
          <a:p>
            <a:pPr marL="457200" indent="-457200">
              <a:buFont typeface="+mj-lt"/>
              <a:buAutoNum type="arabicPeriod"/>
              <a:defRPr/>
            </a:pPr>
            <a:endParaRPr lang="en-GB" dirty="0">
              <a:solidFill>
                <a:schemeClr val="bg2">
                  <a:lumMod val="7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  <a:defRPr/>
            </a:pPr>
            <a:endParaRPr lang="en-GB" dirty="0">
              <a:solidFill>
                <a:schemeClr val="bg2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5544368" y="6948189"/>
            <a:ext cx="4680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solidFill>
                  <a:schemeClr val="tx1"/>
                </a:solidFill>
              </a:rPr>
              <a:t>Questions? Write delia.arnold-arias@zamg.ac.at</a:t>
            </a:r>
            <a:endParaRPr lang="en-GB" sz="16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177800" y="0"/>
            <a:ext cx="9615488" cy="620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defTabSz="456915" eaLnBrk="1">
              <a:lnSpc>
                <a:spcPct val="113000"/>
              </a:lnSpc>
              <a:buSzPct val="100000"/>
              <a:defRPr/>
            </a:pPr>
            <a:r>
              <a:rPr lang="en-US" sz="3600" dirty="0">
                <a:solidFill>
                  <a:srgbClr val="FFFFFF"/>
                </a:solidFill>
              </a:rPr>
              <a:t>ECMWF: Hello World </a:t>
            </a:r>
            <a:r>
              <a:rPr lang="en-US" sz="3600" dirty="0" err="1">
                <a:solidFill>
                  <a:srgbClr val="FFFFFF"/>
                </a:solidFill>
              </a:rPr>
              <a:t>fwd</a:t>
            </a:r>
            <a:r>
              <a:rPr lang="en-US" sz="3600" dirty="0">
                <a:solidFill>
                  <a:srgbClr val="FFFFFF"/>
                </a:solidFill>
              </a:rPr>
              <a:t> &amp; plotting</a:t>
            </a:r>
          </a:p>
        </p:txBody>
      </p:sp>
      <p:sp>
        <p:nvSpPr>
          <p:cNvPr id="19459" name="Text Box 2"/>
          <p:cNvSpPr txBox="1">
            <a:spLocks noChangeArrowheads="1"/>
          </p:cNvSpPr>
          <p:nvPr/>
        </p:nvSpPr>
        <p:spPr bwMode="auto">
          <a:xfrm>
            <a:off x="177800" y="827088"/>
            <a:ext cx="9615488" cy="115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04800"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r>
              <a:rPr lang="en-US" altLang="en-US" sz="2400">
                <a:solidFill>
                  <a:schemeClr val="tx1"/>
                </a:solidFill>
              </a:rPr>
              <a:t>Results:</a:t>
            </a:r>
          </a:p>
        </p:txBody>
      </p:sp>
      <p:sp>
        <p:nvSpPr>
          <p:cNvPr id="19460" name="Text Box 2"/>
          <p:cNvSpPr txBox="1">
            <a:spLocks noChangeArrowheads="1"/>
          </p:cNvSpPr>
          <p:nvPr/>
        </p:nvSpPr>
        <p:spPr bwMode="auto">
          <a:xfrm>
            <a:off x="1439863" y="862013"/>
            <a:ext cx="8256587" cy="141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04800"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spcAft>
                <a:spcPts val="600"/>
              </a:spcAft>
              <a:buClrTx/>
              <a:buFontTx/>
              <a:buNone/>
            </a:pPr>
            <a:r>
              <a:rPr lang="en-US" altLang="en-US" sz="1800" dirty="0">
                <a:solidFill>
                  <a:schemeClr val="tx1"/>
                </a:solidFill>
              </a:rPr>
              <a:t>Did you get a </a:t>
            </a:r>
            <a:r>
              <a:rPr lang="en-US" altLang="en-US" sz="1800" dirty="0" smtClean="0">
                <a:solidFill>
                  <a:schemeClr val="tx1"/>
                </a:solidFill>
              </a:rPr>
              <a:t>‘congratulations’ </a:t>
            </a:r>
            <a:r>
              <a:rPr lang="en-US" altLang="en-US" sz="1800" dirty="0">
                <a:solidFill>
                  <a:schemeClr val="tx1"/>
                </a:solidFill>
              </a:rPr>
              <a:t>message on your run? </a:t>
            </a:r>
          </a:p>
          <a:p>
            <a:pPr eaLnBrk="1">
              <a:lnSpc>
                <a:spcPct val="100000"/>
              </a:lnSpc>
              <a:spcAft>
                <a:spcPts val="600"/>
              </a:spcAft>
              <a:buClrTx/>
              <a:buFontTx/>
              <a:buChar char="-"/>
            </a:pPr>
            <a:r>
              <a:rPr lang="en-US" altLang="en-US" sz="1800" dirty="0">
                <a:solidFill>
                  <a:schemeClr val="tx1"/>
                </a:solidFill>
              </a:rPr>
              <a:t>Yes </a:t>
            </a:r>
            <a:r>
              <a:rPr lang="en-US" alt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 </a:t>
            </a:r>
            <a:r>
              <a:rPr lang="en-US" alt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W</a:t>
            </a:r>
            <a:r>
              <a:rPr lang="en-US" altLang="en-US" sz="1800" dirty="0" smtClean="0">
                <a:solidFill>
                  <a:schemeClr val="tx1"/>
                </a:solidFill>
                <a:sym typeface="Wingdings" panose="05000000000000000000" pitchFamily="2" charset="2"/>
              </a:rPr>
              <a:t>e </a:t>
            </a:r>
            <a:r>
              <a:rPr lang="en-US" alt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should see the output produced</a:t>
            </a:r>
          </a:p>
          <a:p>
            <a:pPr eaLnBrk="1">
              <a:lnSpc>
                <a:spcPct val="100000"/>
              </a:lnSpc>
              <a:spcAft>
                <a:spcPts val="600"/>
              </a:spcAft>
              <a:buClrTx/>
              <a:buFontTx/>
              <a:buChar char="-"/>
            </a:pPr>
            <a:r>
              <a:rPr lang="en-US" alt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No  </a:t>
            </a:r>
            <a:r>
              <a:rPr lang="en-US" alt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W</a:t>
            </a:r>
            <a:r>
              <a:rPr lang="en-US" altLang="en-US" sz="1800" dirty="0" smtClean="0">
                <a:solidFill>
                  <a:schemeClr val="tx1"/>
                </a:solidFill>
                <a:sym typeface="Wingdings" panose="05000000000000000000" pitchFamily="2" charset="2"/>
              </a:rPr>
              <a:t>ere </a:t>
            </a:r>
            <a:r>
              <a:rPr lang="en-US" alt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the option files well set? Was the compilation appropriate for your run? Is recompilation (with adjustment of par_mod.f90) needed?</a:t>
            </a:r>
            <a:endParaRPr lang="en-US" altLang="en-US" sz="1800" dirty="0">
              <a:solidFill>
                <a:schemeClr val="tx1"/>
              </a:solidFill>
            </a:endParaRPr>
          </a:p>
        </p:txBody>
      </p:sp>
      <p:sp>
        <p:nvSpPr>
          <p:cNvPr id="19461" name="Rechteck 1"/>
          <p:cNvSpPr>
            <a:spLocks noChangeArrowheads="1"/>
          </p:cNvSpPr>
          <p:nvPr/>
        </p:nvSpPr>
        <p:spPr bwMode="auto">
          <a:xfrm>
            <a:off x="503238" y="2278063"/>
            <a:ext cx="8713787" cy="228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spcAft>
                <a:spcPct val="0"/>
              </a:spcAft>
            </a:pPr>
            <a:endParaRPr lang="en-US" altLang="en-US" sz="1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pPr eaLnBrk="1">
              <a:spcAft>
                <a:spcPct val="0"/>
              </a:spcAft>
            </a:pPr>
            <a:r>
              <a:rPr lang="de-DE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./plot_FLEX_binary.py ./</a:t>
            </a:r>
            <a:r>
              <a:rPr lang="de-DE" altLang="en-US" sz="1800" dirty="0" err="1">
                <a:solidFill>
                  <a:schemeClr val="bg2"/>
                </a:solidFill>
                <a:latin typeface="Consolas" panose="020B0609020204030204" pitchFamily="49" charset="0"/>
              </a:rPr>
              <a:t>output_ECMWF</a:t>
            </a:r>
            <a:r>
              <a:rPr lang="de-DE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/ </a:t>
            </a:r>
            <a:r>
              <a:rPr lang="de-DE" altLang="en-US" sz="1800" dirty="0" err="1">
                <a:solidFill>
                  <a:srgbClr val="FF0000"/>
                </a:solidFill>
                <a:latin typeface="Consolas" panose="020B0609020204030204" pitchFamily="49" charset="0"/>
              </a:rPr>
              <a:t>False</a:t>
            </a:r>
            <a:r>
              <a:rPr lang="de-DE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 1 0 0 </a:t>
            </a:r>
            <a:r>
              <a:rPr lang="de-DE" altLang="en-US" sz="1800" dirty="0" err="1">
                <a:solidFill>
                  <a:schemeClr val="bg2"/>
                </a:solidFill>
                <a:latin typeface="Consolas" panose="020B0609020204030204" pitchFamily="49" charset="0"/>
              </a:rPr>
              <a:t>alldates</a:t>
            </a:r>
            <a:r>
              <a:rPr lang="de-DE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de-DE" altLang="en-US" sz="1800" dirty="0" err="1">
                <a:solidFill>
                  <a:schemeClr val="bg2"/>
                </a:solidFill>
                <a:latin typeface="Consolas" panose="020B0609020204030204" pitchFamily="49" charset="0"/>
              </a:rPr>
              <a:t>cyl</a:t>
            </a:r>
            <a:r>
              <a:rPr lang="de-DE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de-DE" altLang="en-US" sz="1800" dirty="0" err="1">
                <a:solidFill>
                  <a:schemeClr val="bg2"/>
                </a:solidFill>
                <a:latin typeface="Consolas" panose="020B0609020204030204" pitchFamily="49" charset="0"/>
              </a:rPr>
              <a:t>False</a:t>
            </a:r>
            <a:r>
              <a:rPr lang="de-DE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 0,20,37,44 </a:t>
            </a:r>
            <a:r>
              <a:rPr lang="de-DE" altLang="en-US" sz="1800" dirty="0" err="1">
                <a:solidFill>
                  <a:schemeClr val="bg2"/>
                </a:solidFill>
                <a:latin typeface="Consolas" panose="020B0609020204030204" pitchFamily="49" charset="0"/>
              </a:rPr>
              <a:t>mesh</a:t>
            </a:r>
            <a:r>
              <a:rPr lang="de-DE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de-DE" altLang="en-US" sz="1800" dirty="0" err="1">
                <a:solidFill>
                  <a:schemeClr val="bg2"/>
                </a:solidFill>
                <a:latin typeface="Consolas" panose="020B0609020204030204" pitchFamily="49" charset="0"/>
              </a:rPr>
              <a:t>False</a:t>
            </a:r>
            <a:endParaRPr lang="de-DE" altLang="en-US" sz="1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pPr eaLnBrk="1">
              <a:spcAft>
                <a:spcPct val="0"/>
              </a:spcAft>
            </a:pPr>
            <a:r>
              <a:rPr lang="en-US" altLang="en-US" sz="1800" dirty="0" smtClean="0">
                <a:solidFill>
                  <a:schemeClr val="bg2"/>
                </a:solidFill>
                <a:latin typeface="Consolas" panose="020B0609020204030204" pitchFamily="49" charset="0"/>
              </a:rPr>
              <a:t>./</a:t>
            </a:r>
            <a:r>
              <a:rPr lang="en-US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plot_FLEX_binary.py ./</a:t>
            </a:r>
            <a:r>
              <a:rPr lang="en-US" altLang="en-US" sz="1800" dirty="0" err="1">
                <a:solidFill>
                  <a:schemeClr val="bg2"/>
                </a:solidFill>
                <a:latin typeface="Consolas" panose="020B0609020204030204" pitchFamily="49" charset="0"/>
              </a:rPr>
              <a:t>output_ECMWF</a:t>
            </a:r>
            <a:r>
              <a:rPr lang="en-US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/ </a:t>
            </a:r>
            <a:r>
              <a:rPr lang="en-US" altLang="en-US" sz="1800" dirty="0">
                <a:solidFill>
                  <a:srgbClr val="FF0000"/>
                </a:solidFill>
                <a:latin typeface="Consolas" panose="020B0609020204030204" pitchFamily="49" charset="0"/>
              </a:rPr>
              <a:t>True</a:t>
            </a:r>
            <a:r>
              <a:rPr lang="en-US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 1 0 0 </a:t>
            </a:r>
            <a:r>
              <a:rPr lang="en-US" altLang="en-US" sz="1800" dirty="0" err="1">
                <a:solidFill>
                  <a:schemeClr val="bg2"/>
                </a:solidFill>
                <a:latin typeface="Consolas" panose="020B0609020204030204" pitchFamily="49" charset="0"/>
              </a:rPr>
              <a:t>alldates</a:t>
            </a:r>
            <a:r>
              <a:rPr lang="en-US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800" dirty="0" err="1">
                <a:solidFill>
                  <a:schemeClr val="bg2"/>
                </a:solidFill>
                <a:latin typeface="Consolas" panose="020B0609020204030204" pitchFamily="49" charset="0"/>
              </a:rPr>
              <a:t>cyl</a:t>
            </a:r>
            <a:r>
              <a:rPr lang="en-US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 True 1.0,4.3,40.0,43.8 mesh False</a:t>
            </a:r>
            <a:endParaRPr lang="de-DE" altLang="en-US" sz="1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pPr eaLnBrk="1">
              <a:spcAft>
                <a:spcPct val="0"/>
              </a:spcAft>
            </a:pPr>
            <a:endParaRPr lang="de-DE" altLang="en-US" sz="1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pPr eaLnBrk="1">
              <a:spcAft>
                <a:spcPct val="0"/>
              </a:spcAft>
            </a:pPr>
            <a:endParaRPr lang="de-DE" altLang="en-US" sz="18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  <p:pic>
        <p:nvPicPr>
          <p:cNvPr id="19463" name="Grafi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7475" y="4532313"/>
            <a:ext cx="1981200" cy="2498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4" name="Grafik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8013" y="4532313"/>
            <a:ext cx="2005012" cy="2498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5" name="Textfeld 4"/>
          <p:cNvSpPr txBox="1">
            <a:spLocks noChangeArrowheads="1"/>
          </p:cNvSpPr>
          <p:nvPr/>
        </p:nvSpPr>
        <p:spPr bwMode="auto">
          <a:xfrm>
            <a:off x="5770563" y="4716463"/>
            <a:ext cx="19208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de-DE" altLang="en-US" sz="1800">
                <a:solidFill>
                  <a:schemeClr val="tx1"/>
                </a:solidFill>
              </a:rPr>
              <a:t>10000 particles</a:t>
            </a:r>
            <a:endParaRPr lang="en-US" altLang="en-US" sz="1800">
              <a:solidFill>
                <a:schemeClr val="tx1"/>
              </a:solidFill>
            </a:endParaRPr>
          </a:p>
        </p:txBody>
      </p:sp>
      <p:sp>
        <p:nvSpPr>
          <p:cNvPr id="19466" name="Rechteck 5"/>
          <p:cNvSpPr>
            <a:spLocks noChangeArrowheads="1"/>
          </p:cNvSpPr>
          <p:nvPr/>
        </p:nvSpPr>
        <p:spPr bwMode="auto">
          <a:xfrm>
            <a:off x="7754938" y="4716463"/>
            <a:ext cx="20050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de-DE" altLang="en-US" sz="1800">
                <a:solidFill>
                  <a:srgbClr val="FF0000"/>
                </a:solidFill>
              </a:rPr>
              <a:t>1000000 particles</a:t>
            </a:r>
            <a:endParaRPr lang="en-US" altLang="en-US" sz="1800">
              <a:solidFill>
                <a:srgbClr val="FF0000"/>
              </a:solidFill>
            </a:endParaRPr>
          </a:p>
        </p:txBody>
      </p:sp>
      <p:sp>
        <p:nvSpPr>
          <p:cNvPr id="19467" name="Rechteck 7"/>
          <p:cNvSpPr>
            <a:spLocks noChangeArrowheads="1"/>
          </p:cNvSpPr>
          <p:nvPr/>
        </p:nvSpPr>
        <p:spPr bwMode="auto">
          <a:xfrm>
            <a:off x="5567363" y="3916363"/>
            <a:ext cx="716438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r>
              <a:rPr lang="en-US" altLang="en-US" sz="2400" dirty="0">
                <a:solidFill>
                  <a:schemeClr val="tx1"/>
                </a:solidFill>
                <a:latin typeface="Bradley Hand ITC" panose="03070402050302030203" pitchFamily="66" charset="0"/>
              </a:rPr>
              <a:t>Effect of number of particles…</a:t>
            </a:r>
            <a:endParaRPr lang="en-US" altLang="en-US" dirty="0">
              <a:latin typeface="Bradley Hand ITC" panose="03070402050302030203" pitchFamily="66" charset="0"/>
            </a:endParaRP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6" y="4492529"/>
            <a:ext cx="5656412" cy="260845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177800" y="0"/>
            <a:ext cx="9110663" cy="620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defTabSz="456915" eaLnBrk="1">
              <a:lnSpc>
                <a:spcPct val="113000"/>
              </a:lnSpc>
              <a:buSzPct val="100000"/>
              <a:defRPr/>
            </a:pPr>
            <a:r>
              <a:rPr lang="en-US" sz="3600" dirty="0">
                <a:solidFill>
                  <a:srgbClr val="FFFFFF"/>
                </a:solidFill>
              </a:rPr>
              <a:t>NCEP: Hello World </a:t>
            </a:r>
            <a:r>
              <a:rPr lang="en-US" sz="3600" dirty="0" err="1">
                <a:solidFill>
                  <a:srgbClr val="FFFFFF"/>
                </a:solidFill>
              </a:rPr>
              <a:t>fwd</a:t>
            </a:r>
            <a:r>
              <a:rPr lang="en-US" sz="3600" dirty="0">
                <a:solidFill>
                  <a:srgbClr val="FFFFFF"/>
                </a:solidFill>
              </a:rPr>
              <a:t> &amp; plotting</a:t>
            </a:r>
          </a:p>
        </p:txBody>
      </p:sp>
      <p:sp>
        <p:nvSpPr>
          <p:cNvPr id="21507" name="Text Box 2"/>
          <p:cNvSpPr txBox="1">
            <a:spLocks noChangeArrowheads="1"/>
          </p:cNvSpPr>
          <p:nvPr/>
        </p:nvSpPr>
        <p:spPr bwMode="auto">
          <a:xfrm>
            <a:off x="177800" y="827088"/>
            <a:ext cx="9615488" cy="115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04800"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r>
              <a:rPr lang="en-US" altLang="en-US" sz="2400">
                <a:solidFill>
                  <a:schemeClr val="tx1"/>
                </a:solidFill>
              </a:rPr>
              <a:t>Results:</a:t>
            </a:r>
          </a:p>
        </p:txBody>
      </p:sp>
      <p:sp>
        <p:nvSpPr>
          <p:cNvPr id="21508" name="Text Box 2"/>
          <p:cNvSpPr txBox="1">
            <a:spLocks noChangeArrowheads="1"/>
          </p:cNvSpPr>
          <p:nvPr/>
        </p:nvSpPr>
        <p:spPr bwMode="auto">
          <a:xfrm>
            <a:off x="1508125" y="900113"/>
            <a:ext cx="8256588" cy="141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04800"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spcAft>
                <a:spcPts val="600"/>
              </a:spcAft>
              <a:buClrTx/>
              <a:buFontTx/>
              <a:buNone/>
            </a:pPr>
            <a:r>
              <a:rPr lang="en-US" altLang="en-US" sz="1800" dirty="0">
                <a:solidFill>
                  <a:schemeClr val="tx1"/>
                </a:solidFill>
              </a:rPr>
              <a:t>Did you get a </a:t>
            </a:r>
            <a:r>
              <a:rPr lang="en-US" altLang="en-US" sz="1800" dirty="0" smtClean="0">
                <a:solidFill>
                  <a:schemeClr val="tx1"/>
                </a:solidFill>
              </a:rPr>
              <a:t>‘congratulations’ </a:t>
            </a:r>
            <a:r>
              <a:rPr lang="en-US" altLang="en-US" sz="1800" dirty="0">
                <a:solidFill>
                  <a:schemeClr val="tx1"/>
                </a:solidFill>
              </a:rPr>
              <a:t>message on your run? </a:t>
            </a:r>
          </a:p>
          <a:p>
            <a:pPr eaLnBrk="1">
              <a:lnSpc>
                <a:spcPct val="100000"/>
              </a:lnSpc>
              <a:spcAft>
                <a:spcPts val="600"/>
              </a:spcAft>
              <a:buClrTx/>
              <a:buFontTx/>
              <a:buChar char="-"/>
            </a:pPr>
            <a:r>
              <a:rPr lang="en-US" altLang="en-US" sz="1800" dirty="0">
                <a:solidFill>
                  <a:schemeClr val="tx1"/>
                </a:solidFill>
              </a:rPr>
              <a:t>Yes </a:t>
            </a:r>
            <a:r>
              <a:rPr lang="en-US" alt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 we should see the output produced</a:t>
            </a:r>
          </a:p>
          <a:p>
            <a:pPr eaLnBrk="1">
              <a:lnSpc>
                <a:spcPct val="100000"/>
              </a:lnSpc>
              <a:spcAft>
                <a:spcPts val="600"/>
              </a:spcAft>
              <a:buClrTx/>
              <a:buFontTx/>
              <a:buChar char="-"/>
            </a:pPr>
            <a:r>
              <a:rPr lang="en-US" alt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No  where the option files well set? Was the compilation appropriate for your run? Is recompilation (with adjustment of par_mod.f90) needed?</a:t>
            </a:r>
            <a:endParaRPr lang="en-US" altLang="en-US" sz="1800" dirty="0">
              <a:solidFill>
                <a:schemeClr val="tx1"/>
              </a:solidFill>
            </a:endParaRPr>
          </a:p>
        </p:txBody>
      </p:sp>
      <p:sp>
        <p:nvSpPr>
          <p:cNvPr id="21509" name="Rechteck 1"/>
          <p:cNvSpPr>
            <a:spLocks noChangeArrowheads="1"/>
          </p:cNvSpPr>
          <p:nvPr/>
        </p:nvSpPr>
        <p:spPr bwMode="auto">
          <a:xfrm>
            <a:off x="701675" y="2316163"/>
            <a:ext cx="9063038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/>
            <a:r>
              <a:rPr lang="de-DE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./plot_FLEX_binary.py ./</a:t>
            </a:r>
            <a:r>
              <a:rPr lang="de-DE" altLang="en-US" sz="1800" dirty="0" err="1">
                <a:solidFill>
                  <a:schemeClr val="bg2"/>
                </a:solidFill>
                <a:latin typeface="Consolas" panose="020B0609020204030204" pitchFamily="49" charset="0"/>
              </a:rPr>
              <a:t>output_NCEP</a:t>
            </a:r>
            <a:r>
              <a:rPr lang="de-DE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/ </a:t>
            </a:r>
            <a:r>
              <a:rPr lang="de-DE" altLang="en-US" sz="1800" dirty="0" err="1">
                <a:solidFill>
                  <a:srgbClr val="FF0000"/>
                </a:solidFill>
                <a:latin typeface="Consolas" panose="020B0609020204030204" pitchFamily="49" charset="0"/>
              </a:rPr>
              <a:t>False</a:t>
            </a:r>
            <a:r>
              <a:rPr lang="de-DE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 1 0 0 </a:t>
            </a:r>
            <a:r>
              <a:rPr lang="de-DE" altLang="en-US" sz="1800" dirty="0" err="1">
                <a:solidFill>
                  <a:schemeClr val="bg2"/>
                </a:solidFill>
                <a:latin typeface="Consolas" panose="020B0609020204030204" pitchFamily="49" charset="0"/>
              </a:rPr>
              <a:t>alldates</a:t>
            </a:r>
            <a:r>
              <a:rPr lang="de-DE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de-DE" altLang="en-US" sz="1800" dirty="0" err="1">
                <a:solidFill>
                  <a:schemeClr val="bg2"/>
                </a:solidFill>
                <a:latin typeface="Consolas" panose="020B0609020204030204" pitchFamily="49" charset="0"/>
              </a:rPr>
              <a:t>cyl</a:t>
            </a:r>
            <a:r>
              <a:rPr lang="de-DE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de-DE" altLang="en-US" sz="1800" dirty="0" err="1">
                <a:solidFill>
                  <a:schemeClr val="bg2"/>
                </a:solidFill>
                <a:latin typeface="Consolas" panose="020B0609020204030204" pitchFamily="49" charset="0"/>
              </a:rPr>
              <a:t>False</a:t>
            </a:r>
            <a:r>
              <a:rPr lang="de-DE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 0,20,37,44 </a:t>
            </a:r>
            <a:r>
              <a:rPr lang="de-DE" altLang="en-US" sz="1800" dirty="0" err="1">
                <a:solidFill>
                  <a:schemeClr val="bg2"/>
                </a:solidFill>
                <a:latin typeface="Consolas" panose="020B0609020204030204" pitchFamily="49" charset="0"/>
              </a:rPr>
              <a:t>mesh</a:t>
            </a:r>
            <a:r>
              <a:rPr lang="de-DE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de-DE" altLang="en-US" sz="1800" dirty="0" err="1">
                <a:solidFill>
                  <a:schemeClr val="bg2"/>
                </a:solidFill>
                <a:latin typeface="Consolas" panose="020B0609020204030204" pitchFamily="49" charset="0"/>
              </a:rPr>
              <a:t>False</a:t>
            </a:r>
            <a:endParaRPr lang="de-DE" altLang="en-US" sz="1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pPr eaLnBrk="1"/>
            <a:r>
              <a:rPr lang="en-US" altLang="en-US" sz="1800" dirty="0" smtClean="0">
                <a:solidFill>
                  <a:schemeClr val="bg2"/>
                </a:solidFill>
                <a:latin typeface="Consolas" panose="020B0609020204030204" pitchFamily="49" charset="0"/>
              </a:rPr>
              <a:t>./</a:t>
            </a:r>
            <a:r>
              <a:rPr lang="en-US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plot_FLEX_binary.py ./</a:t>
            </a:r>
            <a:r>
              <a:rPr lang="en-US" altLang="en-US" sz="1800" dirty="0" err="1">
                <a:solidFill>
                  <a:schemeClr val="bg2"/>
                </a:solidFill>
                <a:latin typeface="Consolas" panose="020B0609020204030204" pitchFamily="49" charset="0"/>
              </a:rPr>
              <a:t>output_NCEP</a:t>
            </a:r>
            <a:r>
              <a:rPr lang="en-US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/ </a:t>
            </a:r>
            <a:r>
              <a:rPr lang="en-US" altLang="en-US" sz="1800" dirty="0">
                <a:solidFill>
                  <a:srgbClr val="FF0000"/>
                </a:solidFill>
                <a:latin typeface="Consolas" panose="020B0609020204030204" pitchFamily="49" charset="0"/>
              </a:rPr>
              <a:t>True</a:t>
            </a:r>
            <a:r>
              <a:rPr lang="en-US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 1 0 0 </a:t>
            </a:r>
            <a:r>
              <a:rPr lang="en-US" altLang="en-US" sz="1800" dirty="0" err="1">
                <a:solidFill>
                  <a:schemeClr val="bg2"/>
                </a:solidFill>
                <a:latin typeface="Consolas" panose="020B0609020204030204" pitchFamily="49" charset="0"/>
              </a:rPr>
              <a:t>alldates</a:t>
            </a:r>
            <a:r>
              <a:rPr lang="en-US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800" dirty="0" err="1">
                <a:solidFill>
                  <a:schemeClr val="bg2"/>
                </a:solidFill>
                <a:latin typeface="Consolas" panose="020B0609020204030204" pitchFamily="49" charset="0"/>
              </a:rPr>
              <a:t>cyl</a:t>
            </a:r>
            <a:r>
              <a:rPr lang="en-US" altLang="en-US" sz="1800" dirty="0">
                <a:solidFill>
                  <a:schemeClr val="bg2"/>
                </a:solidFill>
                <a:latin typeface="Consolas" panose="020B0609020204030204" pitchFamily="49" charset="0"/>
              </a:rPr>
              <a:t> True 1.0,4.3,40.0,43.8 mesh False</a:t>
            </a:r>
            <a:endParaRPr lang="de-DE" altLang="en-US" sz="18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  <p:pic>
        <p:nvPicPr>
          <p:cNvPr id="21510" name="Grafi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00" y="3995738"/>
            <a:ext cx="5308600" cy="2447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1" name="Grafik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3671888"/>
            <a:ext cx="2198688" cy="277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12" name="Rechteck 4"/>
          <p:cNvSpPr>
            <a:spLocks noChangeArrowheads="1"/>
          </p:cNvSpPr>
          <p:nvPr/>
        </p:nvSpPr>
        <p:spPr bwMode="auto">
          <a:xfrm>
            <a:off x="6554788" y="3765550"/>
            <a:ext cx="2274887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de-DE" altLang="en-US">
                <a:solidFill>
                  <a:schemeClr val="tx1"/>
                </a:solidFill>
              </a:rPr>
              <a:t>10000 particles</a:t>
            </a:r>
            <a:endParaRPr lang="en-US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177800" y="0"/>
            <a:ext cx="9110663" cy="620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defTabSz="456915" eaLnBrk="1">
              <a:lnSpc>
                <a:spcPct val="113000"/>
              </a:lnSpc>
              <a:buSzPct val="100000"/>
              <a:defRPr/>
            </a:pPr>
            <a:r>
              <a:rPr lang="en-US" sz="3600" dirty="0">
                <a:solidFill>
                  <a:srgbClr val="FFFFFF"/>
                </a:solidFill>
              </a:rPr>
              <a:t>Hello World </a:t>
            </a:r>
            <a:r>
              <a:rPr lang="en-US" sz="3600" dirty="0" err="1">
                <a:solidFill>
                  <a:srgbClr val="FFFFFF"/>
                </a:solidFill>
              </a:rPr>
              <a:t>fwd</a:t>
            </a:r>
            <a:r>
              <a:rPr lang="en-US" sz="3600" dirty="0">
                <a:solidFill>
                  <a:srgbClr val="FFFFFF"/>
                </a:solidFill>
              </a:rPr>
              <a:t> &amp; plotting</a:t>
            </a:r>
          </a:p>
        </p:txBody>
      </p:sp>
      <p:sp>
        <p:nvSpPr>
          <p:cNvPr id="23555" name="Text Box 2"/>
          <p:cNvSpPr txBox="1">
            <a:spLocks noChangeArrowheads="1"/>
          </p:cNvSpPr>
          <p:nvPr/>
        </p:nvSpPr>
        <p:spPr bwMode="auto">
          <a:xfrm>
            <a:off x="177800" y="827088"/>
            <a:ext cx="9615488" cy="115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04800"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r>
              <a:rPr lang="en-US" altLang="en-US" sz="2400">
                <a:solidFill>
                  <a:schemeClr val="tx1"/>
                </a:solidFill>
              </a:rPr>
              <a:t>Results:  plots of concentrations</a:t>
            </a:r>
          </a:p>
        </p:txBody>
      </p:sp>
      <p:sp>
        <p:nvSpPr>
          <p:cNvPr id="23556" name="Text Box 2"/>
          <p:cNvSpPr txBox="1">
            <a:spLocks noChangeArrowheads="1"/>
          </p:cNvSpPr>
          <p:nvPr/>
        </p:nvSpPr>
        <p:spPr bwMode="auto">
          <a:xfrm>
            <a:off x="1508125" y="900113"/>
            <a:ext cx="8256588" cy="141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04800"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spcAft>
                <a:spcPts val="600"/>
              </a:spcAft>
              <a:buClrTx/>
              <a:buFontTx/>
              <a:buNone/>
            </a:pPr>
            <a:endParaRPr lang="en-US" altLang="en-US" sz="1800">
              <a:solidFill>
                <a:schemeClr val="tx1"/>
              </a:solidFill>
            </a:endParaRPr>
          </a:p>
        </p:txBody>
      </p:sp>
      <p:sp>
        <p:nvSpPr>
          <p:cNvPr id="23557" name="Rechteck 4"/>
          <p:cNvSpPr>
            <a:spLocks noChangeArrowheads="1"/>
          </p:cNvSpPr>
          <p:nvPr/>
        </p:nvSpPr>
        <p:spPr bwMode="auto">
          <a:xfrm>
            <a:off x="5048250" y="798513"/>
            <a:ext cx="50387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r>
              <a:rPr lang="en-US" altLang="en-US" sz="2400">
                <a:solidFill>
                  <a:schemeClr val="tx1"/>
                </a:solidFill>
                <a:latin typeface="Bradley Hand ITC" panose="03070402050302030203" pitchFamily="66" charset="0"/>
              </a:rPr>
              <a:t>What can we see?</a:t>
            </a:r>
            <a:endParaRPr lang="en-US" altLang="en-US">
              <a:latin typeface="Bradley Hand ITC" panose="03070402050302030203" pitchFamily="66" charset="0"/>
            </a:endParaRPr>
          </a:p>
        </p:txBody>
      </p:sp>
      <p:pic>
        <p:nvPicPr>
          <p:cNvPr id="23558" name="Picture 2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488" y="1470025"/>
            <a:ext cx="5002212" cy="500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3559" name="Picture 2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750" y="1762125"/>
            <a:ext cx="4579938" cy="4579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3560" name="Rechteck 7"/>
          <p:cNvSpPr>
            <a:spLocks noChangeArrowheads="1"/>
          </p:cNvSpPr>
          <p:nvPr/>
        </p:nvSpPr>
        <p:spPr bwMode="auto">
          <a:xfrm>
            <a:off x="1782763" y="6289675"/>
            <a:ext cx="7164387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r>
              <a:rPr lang="en-US" altLang="en-US" sz="2400">
                <a:solidFill>
                  <a:schemeClr val="tx1"/>
                </a:solidFill>
                <a:latin typeface="Bradley Hand ITC" panose="03070402050302030203" pitchFamily="66" charset="0"/>
              </a:rPr>
              <a:t>Effect of OUTGRID resolution: Sharper and larger maxima, less smooth edges… </a:t>
            </a:r>
            <a:endParaRPr lang="en-US" altLang="en-US">
              <a:latin typeface="Bradley Hand ITC" panose="03070402050302030203" pitchFamily="66" charset="0"/>
            </a:endParaRPr>
          </a:p>
        </p:txBody>
      </p:sp>
      <p:cxnSp>
        <p:nvCxnSpPr>
          <p:cNvPr id="23561" name="Gerade Verbindung mit Pfeil 2"/>
          <p:cNvCxnSpPr>
            <a:cxnSpLocks noChangeShapeType="1"/>
          </p:cNvCxnSpPr>
          <p:nvPr/>
        </p:nvCxnSpPr>
        <p:spPr bwMode="auto">
          <a:xfrm flipV="1">
            <a:off x="2024063" y="4427538"/>
            <a:ext cx="352425" cy="1577975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562" name="Gerade Verbindung mit Pfeil 2"/>
          <p:cNvCxnSpPr>
            <a:cxnSpLocks noChangeShapeType="1"/>
          </p:cNvCxnSpPr>
          <p:nvPr/>
        </p:nvCxnSpPr>
        <p:spPr bwMode="auto">
          <a:xfrm flipV="1">
            <a:off x="5637213" y="4052888"/>
            <a:ext cx="1347787" cy="1952625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177800" y="0"/>
            <a:ext cx="9110663" cy="620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defTabSz="456915" eaLnBrk="1">
              <a:lnSpc>
                <a:spcPct val="113000"/>
              </a:lnSpc>
              <a:buSzPct val="100000"/>
              <a:defRPr/>
            </a:pPr>
            <a:r>
              <a:rPr lang="en-US" sz="3600" dirty="0">
                <a:solidFill>
                  <a:srgbClr val="FFFFFF"/>
                </a:solidFill>
              </a:rPr>
              <a:t>Hello World </a:t>
            </a:r>
            <a:r>
              <a:rPr lang="en-US" sz="3600" dirty="0" err="1">
                <a:solidFill>
                  <a:srgbClr val="FFFFFF"/>
                </a:solidFill>
              </a:rPr>
              <a:t>fwd</a:t>
            </a:r>
            <a:r>
              <a:rPr lang="en-US" sz="3600" dirty="0">
                <a:solidFill>
                  <a:srgbClr val="FFFFFF"/>
                </a:solidFill>
              </a:rPr>
              <a:t> &amp; plotting</a:t>
            </a:r>
          </a:p>
        </p:txBody>
      </p:sp>
      <p:sp>
        <p:nvSpPr>
          <p:cNvPr id="25603" name="Text Box 2"/>
          <p:cNvSpPr txBox="1">
            <a:spLocks noChangeArrowheads="1"/>
          </p:cNvSpPr>
          <p:nvPr/>
        </p:nvSpPr>
        <p:spPr bwMode="auto">
          <a:xfrm>
            <a:off x="177800" y="827088"/>
            <a:ext cx="9615488" cy="115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04800"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r>
              <a:rPr lang="en-US" altLang="en-US" sz="2400">
                <a:solidFill>
                  <a:schemeClr val="tx1"/>
                </a:solidFill>
              </a:rPr>
              <a:t>Results:</a:t>
            </a:r>
          </a:p>
        </p:txBody>
      </p:sp>
      <p:sp>
        <p:nvSpPr>
          <p:cNvPr id="25604" name="Text Box 2"/>
          <p:cNvSpPr txBox="1">
            <a:spLocks noChangeArrowheads="1"/>
          </p:cNvSpPr>
          <p:nvPr/>
        </p:nvSpPr>
        <p:spPr bwMode="auto">
          <a:xfrm>
            <a:off x="1508125" y="900113"/>
            <a:ext cx="8256588" cy="141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04800"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spcAft>
                <a:spcPts val="600"/>
              </a:spcAft>
              <a:buClrTx/>
              <a:buFontTx/>
              <a:buNone/>
            </a:pPr>
            <a:endParaRPr lang="en-US" altLang="en-US" sz="1800">
              <a:solidFill>
                <a:schemeClr val="tx1"/>
              </a:solidFill>
            </a:endParaRPr>
          </a:p>
        </p:txBody>
      </p:sp>
      <p:sp>
        <p:nvSpPr>
          <p:cNvPr id="25605" name="Rechteck 4"/>
          <p:cNvSpPr>
            <a:spLocks noChangeArrowheads="1"/>
          </p:cNvSpPr>
          <p:nvPr/>
        </p:nvSpPr>
        <p:spPr bwMode="auto">
          <a:xfrm>
            <a:off x="1508125" y="827088"/>
            <a:ext cx="50387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r>
              <a:rPr lang="en-US" altLang="en-US" sz="2400">
                <a:solidFill>
                  <a:schemeClr val="tx1"/>
                </a:solidFill>
                <a:latin typeface="Bradley Hand ITC" panose="03070402050302030203" pitchFamily="66" charset="0"/>
              </a:rPr>
              <a:t>What can we see?</a:t>
            </a:r>
            <a:endParaRPr lang="en-US" altLang="en-US">
              <a:latin typeface="Bradley Hand ITC" panose="03070402050302030203" pitchFamily="66" charset="0"/>
            </a:endParaRPr>
          </a:p>
        </p:txBody>
      </p:sp>
      <p:sp>
        <p:nvSpPr>
          <p:cNvPr id="25606" name="Rechteck 7"/>
          <p:cNvSpPr>
            <a:spLocks noChangeArrowheads="1"/>
          </p:cNvSpPr>
          <p:nvPr/>
        </p:nvSpPr>
        <p:spPr bwMode="auto">
          <a:xfrm>
            <a:off x="1944688" y="6659563"/>
            <a:ext cx="716438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r>
              <a:rPr lang="en-US" altLang="en-US" sz="2400">
                <a:solidFill>
                  <a:schemeClr val="tx1"/>
                </a:solidFill>
                <a:latin typeface="Bradley Hand ITC" panose="03070402050302030203" pitchFamily="66" charset="0"/>
              </a:rPr>
              <a:t>Effect of number of particles…</a:t>
            </a:r>
            <a:endParaRPr lang="en-US" altLang="en-US">
              <a:latin typeface="Bradley Hand ITC" panose="03070402050302030203" pitchFamily="66" charset="0"/>
            </a:endParaRPr>
          </a:p>
        </p:txBody>
      </p:sp>
      <p:pic>
        <p:nvPicPr>
          <p:cNvPr id="25607" name="Picture 2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66825"/>
            <a:ext cx="4649788" cy="4649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5608" name="Picture 2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4788" y="2090738"/>
            <a:ext cx="4462462" cy="4462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5609" name="Ellipse 1"/>
          <p:cNvSpPr>
            <a:spLocks noChangeArrowheads="1"/>
          </p:cNvSpPr>
          <p:nvPr/>
        </p:nvSpPr>
        <p:spPr bwMode="auto">
          <a:xfrm>
            <a:off x="7272338" y="3779838"/>
            <a:ext cx="2474912" cy="1368425"/>
          </a:xfrm>
          <a:prstGeom prst="ellips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defTabSz="457200"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45720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4572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4572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4572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spcAft>
                <a:spcPct val="0"/>
              </a:spcAft>
            </a:pPr>
            <a:endParaRPr lang="de-DE" altLang="en-US" sz="240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ext Box 2"/>
          <p:cNvSpPr txBox="1">
            <a:spLocks noChangeArrowheads="1"/>
          </p:cNvSpPr>
          <p:nvPr/>
        </p:nvSpPr>
        <p:spPr bwMode="auto">
          <a:xfrm>
            <a:off x="457200" y="914400"/>
            <a:ext cx="9191625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spcAft>
                <a:spcPct val="0"/>
              </a:spcAft>
              <a:buClrTx/>
              <a:buFontTx/>
              <a:buNone/>
            </a:pPr>
            <a:r>
              <a:rPr lang="en-US" altLang="en-US" sz="2400" b="1">
                <a:solidFill>
                  <a:srgbClr val="000000"/>
                </a:solidFill>
                <a:latin typeface="FreeMono" pitchFamily="49" charset="0"/>
              </a:rPr>
              <a:t>Another example: Output1 – 0.1  - 0.05 - 0.015 </a:t>
            </a:r>
          </a:p>
        </p:txBody>
      </p:sp>
      <p:graphicFrame>
        <p:nvGraphicFramePr>
          <p:cNvPr id="6147" name="Group 3">
            <a:extLst>
              <a:ext uri="{FF2B5EF4-FFF2-40B4-BE49-F238E27FC236}"/>
            </a:extLst>
          </p:cNvPr>
          <p:cNvGraphicFramePr>
            <a:graphicFrameLocks noGrp="1"/>
          </p:cNvGraphicFramePr>
          <p:nvPr/>
        </p:nvGraphicFramePr>
        <p:xfrm>
          <a:off x="2552700" y="3203575"/>
          <a:ext cx="5078413" cy="4076700"/>
        </p:xfrm>
        <a:graphic>
          <a:graphicData uri="http://schemas.openxmlformats.org/drawingml/2006/table">
            <a:tbl>
              <a:tblPr/>
              <a:tblGrid>
                <a:gridCol w="2540000">
                  <a:extLst>
                    <a:ext uri="{9D8B030D-6E8A-4147-A177-3AD203B41FA5}"/>
                  </a:extLst>
                </a:gridCol>
                <a:gridCol w="2538413">
                  <a:extLst>
                    <a:ext uri="{9D8B030D-6E8A-4147-A177-3AD203B41FA5}"/>
                  </a:extLst>
                </a:gridCol>
              </a:tblGrid>
              <a:tr h="407670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0">
                        <a:lnSpc>
                          <a:spcPct val="76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smincho" charset="0"/>
                        <a:cs typeface="msmincho" charset="0"/>
                      </a:endParaRPr>
                    </a:p>
                  </a:txBody>
                  <a:tcPr marL="36000" marR="36000" marT="163170" marB="3600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0">
                        <a:lnSpc>
                          <a:spcPct val="76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smincho" charset="0"/>
                        <a:cs typeface="msmincho" charset="0"/>
                      </a:endParaRPr>
                    </a:p>
                  </a:txBody>
                  <a:tcPr marL="36000" marR="36000" marT="163170" marB="3600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/>
                </a:extLst>
              </a:tr>
              <a:tr h="407670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0">
                        <a:lnSpc>
                          <a:spcPct val="76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smincho" charset="0"/>
                        <a:cs typeface="msmincho" charset="0"/>
                      </a:endParaRPr>
                    </a:p>
                  </a:txBody>
                  <a:tcPr marL="36000" marR="36000" marT="163170" marB="3600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0">
                        <a:lnSpc>
                          <a:spcPct val="76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smincho" charset="0"/>
                        <a:cs typeface="msmincho" charset="0"/>
                      </a:endParaRPr>
                    </a:p>
                  </a:txBody>
                  <a:tcPr marL="36000" marR="36000" marT="163170" marB="3600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/>
                </a:extLst>
              </a:tr>
              <a:tr h="407670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0">
                        <a:lnSpc>
                          <a:spcPct val="76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smincho" charset="0"/>
                        <a:cs typeface="msmincho" charset="0"/>
                      </a:endParaRPr>
                    </a:p>
                  </a:txBody>
                  <a:tcPr marL="36000" marR="36000" marT="163170" marB="3600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0">
                        <a:lnSpc>
                          <a:spcPct val="76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smincho" charset="0"/>
                        <a:cs typeface="msmincho" charset="0"/>
                      </a:endParaRPr>
                    </a:p>
                  </a:txBody>
                  <a:tcPr marL="36000" marR="36000" marT="163170" marB="3600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/>
                </a:extLst>
              </a:tr>
              <a:tr h="407670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0">
                        <a:lnSpc>
                          <a:spcPct val="76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smincho" charset="0"/>
                        <a:cs typeface="msmincho" charset="0"/>
                      </a:endParaRPr>
                    </a:p>
                  </a:txBody>
                  <a:tcPr marL="36000" marR="36000" marT="163170" marB="3600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0">
                        <a:lnSpc>
                          <a:spcPct val="76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smincho" charset="0"/>
                        <a:cs typeface="msmincho" charset="0"/>
                      </a:endParaRPr>
                    </a:p>
                  </a:txBody>
                  <a:tcPr marL="36000" marR="36000" marT="163170" marB="3600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/>
                </a:extLst>
              </a:tr>
              <a:tr h="407670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0">
                        <a:lnSpc>
                          <a:spcPct val="76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smincho" charset="0"/>
                        <a:cs typeface="msmincho" charset="0"/>
                      </a:endParaRPr>
                    </a:p>
                  </a:txBody>
                  <a:tcPr marL="36000" marR="36000" marT="163170" marB="3600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0">
                        <a:lnSpc>
                          <a:spcPct val="76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smincho" charset="0"/>
                        <a:cs typeface="msmincho" charset="0"/>
                      </a:endParaRPr>
                    </a:p>
                  </a:txBody>
                  <a:tcPr marL="36000" marR="36000" marT="163170" marB="3600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/>
                </a:extLst>
              </a:tr>
              <a:tr h="407670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0">
                        <a:lnSpc>
                          <a:spcPct val="76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smincho" charset="0"/>
                        <a:cs typeface="msmincho" charset="0"/>
                      </a:endParaRPr>
                    </a:p>
                  </a:txBody>
                  <a:tcPr marL="36000" marR="36000" marT="163170" marB="3600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0">
                        <a:lnSpc>
                          <a:spcPct val="76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smincho" charset="0"/>
                        <a:cs typeface="msmincho" charset="0"/>
                      </a:endParaRPr>
                    </a:p>
                  </a:txBody>
                  <a:tcPr marL="36000" marR="36000" marT="163170" marB="3600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/>
                </a:extLst>
              </a:tr>
              <a:tr h="407670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0">
                        <a:lnSpc>
                          <a:spcPct val="76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smincho" charset="0"/>
                        <a:cs typeface="msmincho" charset="0"/>
                      </a:endParaRPr>
                    </a:p>
                  </a:txBody>
                  <a:tcPr marL="36000" marR="36000" marT="163170" marB="3600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0">
                        <a:lnSpc>
                          <a:spcPct val="76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smincho" charset="0"/>
                        <a:cs typeface="msmincho" charset="0"/>
                      </a:endParaRPr>
                    </a:p>
                  </a:txBody>
                  <a:tcPr marL="36000" marR="36000" marT="163170" marB="3600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/>
                </a:extLst>
              </a:tr>
              <a:tr h="407670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0">
                        <a:lnSpc>
                          <a:spcPct val="76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smincho" charset="0"/>
                        <a:cs typeface="msmincho" charset="0"/>
                      </a:endParaRPr>
                    </a:p>
                  </a:txBody>
                  <a:tcPr marL="36000" marR="36000" marT="163170" marB="3600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0">
                        <a:lnSpc>
                          <a:spcPct val="76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smincho" charset="0"/>
                        <a:cs typeface="msmincho" charset="0"/>
                      </a:endParaRPr>
                    </a:p>
                  </a:txBody>
                  <a:tcPr marL="36000" marR="36000" marT="163170" marB="3600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/>
                </a:extLst>
              </a:tr>
              <a:tr h="407670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0">
                        <a:lnSpc>
                          <a:spcPct val="76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smincho" charset="0"/>
                        <a:cs typeface="msmincho" charset="0"/>
                      </a:endParaRPr>
                    </a:p>
                  </a:txBody>
                  <a:tcPr marL="36000" marR="36000" marT="163170" marB="3600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0">
                        <a:lnSpc>
                          <a:spcPct val="76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smincho" charset="0"/>
                        <a:cs typeface="msmincho" charset="0"/>
                      </a:endParaRPr>
                    </a:p>
                  </a:txBody>
                  <a:tcPr marL="36000" marR="36000" marT="163170" marB="3600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/>
                </a:extLst>
              </a:tr>
              <a:tr h="407670"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0">
                        <a:lnSpc>
                          <a:spcPct val="76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smincho" charset="0"/>
                        <a:cs typeface="msmincho" charset="0"/>
                      </a:endParaRPr>
                    </a:p>
                  </a:txBody>
                  <a:tcPr marL="36000" marR="36000" marT="163170" marB="3600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0">
                        <a:lnSpc>
                          <a:spcPct val="76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msmincho" charset="0"/>
                        <a:cs typeface="msmincho" charset="0"/>
                      </a:endParaRPr>
                    </a:p>
                  </a:txBody>
                  <a:tcPr marL="36000" marR="36000" marT="163170" marB="3600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/>
                </a:extLst>
              </a:tr>
            </a:tbl>
          </a:graphicData>
        </a:graphic>
      </p:graphicFrame>
      <p:pic>
        <p:nvPicPr>
          <p:cNvPr id="27672" name="Picture 2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57400"/>
            <a:ext cx="3429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7673" name="Picture 2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250" y="1416050"/>
            <a:ext cx="2470150" cy="2470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7674" name="Picture 2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275" y="1416050"/>
            <a:ext cx="2470150" cy="2470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7675" name="Picture 2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0300" y="1416050"/>
            <a:ext cx="2470150" cy="2470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7676" name="Picture 29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250" y="4008438"/>
            <a:ext cx="2470150" cy="2470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7677" name="Picture 30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275" y="4008438"/>
            <a:ext cx="2470150" cy="2470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7678" name="Picture 3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0300" y="4008438"/>
            <a:ext cx="2470150" cy="2470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7679" name="Oval 32"/>
          <p:cNvSpPr>
            <a:spLocks noChangeArrowheads="1"/>
          </p:cNvSpPr>
          <p:nvPr/>
        </p:nvSpPr>
        <p:spPr bwMode="auto">
          <a:xfrm>
            <a:off x="8723313" y="5100638"/>
            <a:ext cx="228600" cy="228600"/>
          </a:xfrm>
          <a:prstGeom prst="ellipse">
            <a:avLst/>
          </a:prstGeom>
          <a:noFill/>
          <a:ln w="9360" cap="sq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spcAft>
                <a:spcPct val="0"/>
              </a:spcAft>
            </a:pPr>
            <a:endParaRPr lang="de-DE" altLang="en-US" sz="2400">
              <a:solidFill>
                <a:schemeClr val="bg1"/>
              </a:solidFill>
            </a:endParaRPr>
          </a:p>
        </p:txBody>
      </p:sp>
      <p:sp>
        <p:nvSpPr>
          <p:cNvPr id="15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177800" y="0"/>
            <a:ext cx="9110663" cy="620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defTabSz="456915" eaLnBrk="1">
              <a:lnSpc>
                <a:spcPct val="113000"/>
              </a:lnSpc>
              <a:buSzPct val="100000"/>
              <a:defRPr/>
            </a:pPr>
            <a:r>
              <a:rPr lang="en-US" sz="3600" dirty="0">
                <a:solidFill>
                  <a:srgbClr val="FFFFFF"/>
                </a:solidFill>
              </a:rPr>
              <a:t>Hello World </a:t>
            </a:r>
            <a:r>
              <a:rPr lang="en-US" sz="3600" dirty="0" err="1">
                <a:solidFill>
                  <a:srgbClr val="FFFFFF"/>
                </a:solidFill>
              </a:rPr>
              <a:t>fwd</a:t>
            </a:r>
            <a:r>
              <a:rPr lang="en-US" sz="3600" dirty="0">
                <a:solidFill>
                  <a:srgbClr val="FFFFFF"/>
                </a:solidFill>
              </a:rPr>
              <a:t> &amp; plotting</a:t>
            </a:r>
          </a:p>
        </p:txBody>
      </p:sp>
      <p:sp>
        <p:nvSpPr>
          <p:cNvPr id="27681" name="Rechteck 15"/>
          <p:cNvSpPr>
            <a:spLocks noChangeArrowheads="1"/>
          </p:cNvSpPr>
          <p:nvPr/>
        </p:nvSpPr>
        <p:spPr bwMode="auto">
          <a:xfrm>
            <a:off x="80963" y="6300788"/>
            <a:ext cx="669607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r>
              <a:rPr lang="en-US" altLang="en-US" sz="2400" dirty="0">
                <a:solidFill>
                  <a:schemeClr val="tx1"/>
                </a:solidFill>
                <a:latin typeface="Bradley Hand ITC" panose="03070402050302030203" pitchFamily="66" charset="0"/>
              </a:rPr>
              <a:t>What does happen when resolution increases </a:t>
            </a:r>
            <a:r>
              <a:rPr lang="en-US" altLang="en-US" sz="2400" dirty="0" smtClean="0">
                <a:solidFill>
                  <a:schemeClr val="tx1"/>
                </a:solidFill>
                <a:latin typeface="Bradley Hand ITC" panose="03070402050302030203" pitchFamily="66" charset="0"/>
              </a:rPr>
              <a:t> while keeping </a:t>
            </a:r>
            <a:r>
              <a:rPr lang="en-US" altLang="en-US" sz="2400" dirty="0">
                <a:solidFill>
                  <a:schemeClr val="tx1"/>
                </a:solidFill>
                <a:latin typeface="Bradley Hand ITC" panose="03070402050302030203" pitchFamily="66" charset="0"/>
              </a:rPr>
              <a:t>the number of particles ? </a:t>
            </a:r>
            <a:endParaRPr lang="en-US" altLang="en-US" dirty="0">
              <a:latin typeface="Bradley Hand ITC" panose="03070402050302030203" pitchFamily="66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ext Box 2"/>
          <p:cNvSpPr txBox="1">
            <a:spLocks noChangeArrowheads="1"/>
          </p:cNvSpPr>
          <p:nvPr/>
        </p:nvSpPr>
        <p:spPr bwMode="auto">
          <a:xfrm>
            <a:off x="539750" y="1571625"/>
            <a:ext cx="9396413" cy="4872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04800"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r>
              <a:rPr lang="en-US" altLang="en-US" sz="2400" dirty="0">
                <a:solidFill>
                  <a:schemeClr val="tx1"/>
                </a:solidFill>
              </a:rPr>
              <a:t>Options:</a:t>
            </a:r>
          </a:p>
          <a:p>
            <a:pPr eaLnBrk="1">
              <a:lnSpc>
                <a:spcPct val="100000"/>
              </a:lnSpc>
              <a:buClrTx/>
              <a:buFontTx/>
              <a:buChar char="-"/>
            </a:pPr>
            <a:r>
              <a:rPr lang="en-US" altLang="en-US" sz="2400" dirty="0">
                <a:solidFill>
                  <a:schemeClr val="tx1"/>
                </a:solidFill>
              </a:rPr>
              <a:t>Increase the number of particles </a:t>
            </a:r>
            <a:r>
              <a:rPr lang="en-US" altLang="en-US" sz="2400" dirty="0">
                <a:solidFill>
                  <a:schemeClr val="tx1"/>
                </a:solidFill>
                <a:sym typeface="Wingdings" panose="05000000000000000000" pitchFamily="2" charset="2"/>
              </a:rPr>
              <a:t> larger computational demands (FLEXPART 10 &amp; FLEXPART-WRF are parallel/have option for </a:t>
            </a:r>
            <a:r>
              <a:rPr lang="en-US" altLang="en-US" sz="2400" dirty="0" smtClean="0">
                <a:solidFill>
                  <a:schemeClr val="tx1"/>
                </a:solidFill>
                <a:sym typeface="Wingdings" panose="05000000000000000000" pitchFamily="2" charset="2"/>
              </a:rPr>
              <a:t>a parallel </a:t>
            </a:r>
            <a:r>
              <a:rPr lang="en-US" altLang="en-US" sz="2400" dirty="0">
                <a:solidFill>
                  <a:schemeClr val="tx1"/>
                </a:solidFill>
                <a:sym typeface="Wingdings" panose="05000000000000000000" pitchFamily="2" charset="2"/>
              </a:rPr>
              <a:t>executable) and the problem may appear later</a:t>
            </a:r>
          </a:p>
          <a:p>
            <a:pPr eaLnBrk="1">
              <a:lnSpc>
                <a:spcPct val="100000"/>
              </a:lnSpc>
              <a:buClrTx/>
              <a:buFontTx/>
              <a:buChar char="-"/>
            </a:pPr>
            <a:r>
              <a:rPr lang="en-US" altLang="en-US" sz="2400" dirty="0">
                <a:solidFill>
                  <a:schemeClr val="tx1"/>
                </a:solidFill>
                <a:sym typeface="Wingdings" panose="05000000000000000000" pitchFamily="2" charset="2"/>
              </a:rPr>
              <a:t>Particle splitting  it increases the particles after a user-defined time-step. Number of particles increases exponentially and so do the computational times</a:t>
            </a:r>
          </a:p>
          <a:p>
            <a:pPr eaLnBrk="1">
              <a:lnSpc>
                <a:spcPct val="100000"/>
              </a:lnSpc>
              <a:buClrTx/>
              <a:buFontTx/>
              <a:buChar char="-"/>
            </a:pPr>
            <a:r>
              <a:rPr lang="en-US" altLang="en-US" sz="2400" dirty="0">
                <a:solidFill>
                  <a:schemeClr val="tx1"/>
                </a:solidFill>
                <a:sym typeface="Wingdings" panose="05000000000000000000" pitchFamily="2" charset="2"/>
              </a:rPr>
              <a:t>Larger grid sizes (horizontal and vertical) so that more particles are sampled  smoothing</a:t>
            </a:r>
          </a:p>
          <a:p>
            <a:pPr eaLnBrk="1">
              <a:lnSpc>
                <a:spcPct val="100000"/>
              </a:lnSpc>
              <a:buClrTx/>
              <a:buFontTx/>
              <a:buChar char="-"/>
            </a:pPr>
            <a:endParaRPr lang="en-US" altLang="en-US" sz="24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eaLnBrk="1">
              <a:lnSpc>
                <a:spcPct val="100000"/>
              </a:lnSpc>
              <a:buClrTx/>
              <a:buFontTx/>
              <a:buChar char="-"/>
            </a:pPr>
            <a:r>
              <a:rPr lang="en-US" altLang="en-US" sz="2400" dirty="0">
                <a:solidFill>
                  <a:schemeClr val="tx1"/>
                </a:solidFill>
                <a:sym typeface="Wingdings" panose="05000000000000000000" pitchFamily="2" charset="2"/>
              </a:rPr>
              <a:t>No perfect solution, </a:t>
            </a:r>
            <a:r>
              <a:rPr lang="en-US" altLang="en-US" sz="2400" b="1" dirty="0">
                <a:solidFill>
                  <a:schemeClr val="tx1"/>
                </a:solidFill>
                <a:sym typeface="Wingdings" panose="05000000000000000000" pitchFamily="2" charset="2"/>
              </a:rPr>
              <a:t>trade-offs</a:t>
            </a:r>
            <a:r>
              <a:rPr lang="en-US" altLang="en-US" sz="2400" dirty="0">
                <a:solidFill>
                  <a:schemeClr val="tx1"/>
                </a:solidFill>
                <a:sym typeface="Wingdings" panose="05000000000000000000" pitchFamily="2" charset="2"/>
              </a:rPr>
              <a:t> need to be made</a:t>
            </a:r>
          </a:p>
          <a:p>
            <a:pPr eaLnBrk="1">
              <a:lnSpc>
                <a:spcPct val="100000"/>
              </a:lnSpc>
              <a:buClrTx/>
              <a:buFontTx/>
              <a:buNone/>
            </a:pPr>
            <a:endParaRPr lang="en-US" altLang="en-US" dirty="0"/>
          </a:p>
          <a:p>
            <a:pPr eaLnBrk="1">
              <a:lnSpc>
                <a:spcPct val="100000"/>
              </a:lnSpc>
              <a:buClrTx/>
              <a:buFontTx/>
              <a:buNone/>
            </a:pPr>
            <a:endParaRPr lang="en-US" altLang="en-US" dirty="0"/>
          </a:p>
        </p:txBody>
      </p:sp>
      <p:sp>
        <p:nvSpPr>
          <p:cNvPr id="8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177800" y="0"/>
            <a:ext cx="9110663" cy="620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defTabSz="456915" eaLnBrk="1">
              <a:lnSpc>
                <a:spcPct val="113000"/>
              </a:lnSpc>
              <a:buSzPct val="100000"/>
              <a:defRPr/>
            </a:pPr>
            <a:r>
              <a:rPr lang="en-US" sz="3600" dirty="0">
                <a:solidFill>
                  <a:srgbClr val="FFFFFF"/>
                </a:solidFill>
              </a:rPr>
              <a:t>Hello World </a:t>
            </a:r>
            <a:r>
              <a:rPr lang="en-US" sz="3600" dirty="0" err="1">
                <a:solidFill>
                  <a:srgbClr val="FFFFFF"/>
                </a:solidFill>
              </a:rPr>
              <a:t>fwd</a:t>
            </a:r>
            <a:r>
              <a:rPr lang="en-US" sz="3600" dirty="0">
                <a:solidFill>
                  <a:srgbClr val="FFFFFF"/>
                </a:solidFill>
              </a:rPr>
              <a:t> &amp; plotting</a:t>
            </a:r>
          </a:p>
        </p:txBody>
      </p:sp>
      <p:sp>
        <p:nvSpPr>
          <p:cNvPr id="29700" name="Rechteck 8"/>
          <p:cNvSpPr>
            <a:spLocks noChangeArrowheads="1"/>
          </p:cNvSpPr>
          <p:nvPr/>
        </p:nvSpPr>
        <p:spPr bwMode="auto">
          <a:xfrm>
            <a:off x="171450" y="798513"/>
            <a:ext cx="66960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r>
              <a:rPr lang="en-US" altLang="en-US" sz="2400">
                <a:solidFill>
                  <a:schemeClr val="tx1"/>
                </a:solidFill>
                <a:latin typeface="Bradley Hand ITC" panose="03070402050302030203" pitchFamily="66" charset="0"/>
              </a:rPr>
              <a:t>What to do?</a:t>
            </a:r>
            <a:endParaRPr lang="en-US" altLang="en-US">
              <a:latin typeface="Bradley Hand ITC" panose="03070402050302030203" pitchFamily="66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177800" y="0"/>
            <a:ext cx="9110663" cy="620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defTabSz="456915" eaLnBrk="1">
              <a:lnSpc>
                <a:spcPct val="113000"/>
              </a:lnSpc>
              <a:buSzPct val="100000"/>
              <a:defRPr/>
            </a:pPr>
            <a:r>
              <a:rPr lang="en-US" sz="3600" dirty="0">
                <a:solidFill>
                  <a:srgbClr val="FFFFFF"/>
                </a:solidFill>
              </a:rPr>
              <a:t>ECMWF: Hello World </a:t>
            </a:r>
            <a:r>
              <a:rPr lang="en-US" sz="3600" dirty="0" err="1">
                <a:solidFill>
                  <a:srgbClr val="FFFFFF"/>
                </a:solidFill>
              </a:rPr>
              <a:t>fwd</a:t>
            </a:r>
            <a:r>
              <a:rPr lang="en-US" sz="3600" dirty="0">
                <a:solidFill>
                  <a:srgbClr val="FFFFFF"/>
                </a:solidFill>
              </a:rPr>
              <a:t> &amp; plotting</a:t>
            </a:r>
          </a:p>
        </p:txBody>
      </p:sp>
      <p:sp>
        <p:nvSpPr>
          <p:cNvPr id="31747" name="Text Box 2"/>
          <p:cNvSpPr txBox="1">
            <a:spLocks noChangeArrowheads="1"/>
          </p:cNvSpPr>
          <p:nvPr/>
        </p:nvSpPr>
        <p:spPr bwMode="auto">
          <a:xfrm>
            <a:off x="177800" y="827088"/>
            <a:ext cx="9615488" cy="115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04800"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r>
              <a:rPr lang="en-US" altLang="en-US" sz="2400">
                <a:solidFill>
                  <a:schemeClr val="tx1"/>
                </a:solidFill>
              </a:rPr>
              <a:t>Results:  Concentration and deposition</a:t>
            </a:r>
          </a:p>
        </p:txBody>
      </p:sp>
      <p:sp>
        <p:nvSpPr>
          <p:cNvPr id="31748" name="Rechteck 4"/>
          <p:cNvSpPr>
            <a:spLocks noChangeArrowheads="1"/>
          </p:cNvSpPr>
          <p:nvPr/>
        </p:nvSpPr>
        <p:spPr bwMode="auto">
          <a:xfrm>
            <a:off x="5688013" y="1146175"/>
            <a:ext cx="50387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r>
              <a:rPr lang="en-US" altLang="en-US" sz="2400">
                <a:solidFill>
                  <a:schemeClr val="tx1"/>
                </a:solidFill>
                <a:latin typeface="Bradley Hand ITC" panose="03070402050302030203" pitchFamily="66" charset="0"/>
              </a:rPr>
              <a:t>What can we see?</a:t>
            </a:r>
            <a:endParaRPr lang="en-US" altLang="en-US">
              <a:latin typeface="Bradley Hand ITC" panose="03070402050302030203" pitchFamily="66" charset="0"/>
            </a:endParaRPr>
          </a:p>
        </p:txBody>
      </p:sp>
      <p:pic>
        <p:nvPicPr>
          <p:cNvPr id="31749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163" y="1685925"/>
            <a:ext cx="3960812" cy="499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750" name="Grafik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8413" y="1685925"/>
            <a:ext cx="4008437" cy="5046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hteck 1"/>
          <p:cNvSpPr>
            <a:spLocks noChangeArrowheads="1"/>
          </p:cNvSpPr>
          <p:nvPr/>
        </p:nvSpPr>
        <p:spPr bwMode="auto">
          <a:xfrm>
            <a:off x="576263" y="827088"/>
            <a:ext cx="5038725" cy="6186309"/>
          </a:xfrm>
          <a:prstGeom prst="rect">
            <a:avLst/>
          </a:prstGeom>
          <a:noFill/>
          <a:ln w="9525">
            <a:solidFill>
              <a:srgbClr val="00206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r>
              <a:rPr lang="en-US" altLang="en-US" sz="1200" dirty="0">
                <a:solidFill>
                  <a:schemeClr val="tx1"/>
                </a:solidFill>
              </a:rPr>
              <a:t>#</a:t>
            </a:r>
            <a:r>
              <a:rPr lang="en-US" altLang="en-US" sz="1200" dirty="0" err="1">
                <a:solidFill>
                  <a:schemeClr val="tx1"/>
                </a:solidFill>
              </a:rPr>
              <a:t>ifeq</a:t>
            </a:r>
            <a:r>
              <a:rPr lang="en-US" altLang="en-US" sz="1200" dirty="0">
                <a:solidFill>
                  <a:schemeClr val="tx1"/>
                </a:solidFill>
              </a:rPr>
              <a:t> ($(</a:t>
            </a:r>
            <a:r>
              <a:rPr lang="en-US" altLang="en-US" sz="1200" dirty="0" err="1">
                <a:solidFill>
                  <a:schemeClr val="tx1"/>
                </a:solidFill>
              </a:rPr>
              <a:t>gcc</a:t>
            </a:r>
            <a:r>
              <a:rPr lang="en-US" altLang="en-US" sz="1200" dirty="0">
                <a:solidFill>
                  <a:schemeClr val="tx1"/>
                </a:solidFill>
              </a:rPr>
              <a:t>), 4.9)</a:t>
            </a:r>
          </a:p>
          <a:p>
            <a:r>
              <a:rPr lang="en-US" altLang="en-US" sz="1200" dirty="0">
                <a:solidFill>
                  <a:schemeClr val="tx1"/>
                </a:solidFill>
              </a:rPr>
              <a:t># Compiled libraries under user ~</a:t>
            </a:r>
            <a:r>
              <a:rPr lang="en-US" altLang="en-US" sz="1200" dirty="0" err="1">
                <a:solidFill>
                  <a:schemeClr val="tx1"/>
                </a:solidFill>
              </a:rPr>
              <a:t>flexpart</a:t>
            </a:r>
            <a:r>
              <a:rPr lang="en-US" altLang="en-US" sz="1200" dirty="0">
                <a:solidFill>
                  <a:schemeClr val="tx1"/>
                </a:solidFill>
              </a:rPr>
              <a:t>, </a:t>
            </a:r>
            <a:r>
              <a:rPr lang="en-US" altLang="en-US" sz="1200" dirty="0" err="1">
                <a:solidFill>
                  <a:schemeClr val="tx1"/>
                </a:solidFill>
              </a:rPr>
              <a:t>gfortran</a:t>
            </a:r>
            <a:r>
              <a:rPr lang="en-US" altLang="en-US" sz="1200" dirty="0">
                <a:solidFill>
                  <a:schemeClr val="tx1"/>
                </a:solidFill>
              </a:rPr>
              <a:t> v4.9</a:t>
            </a:r>
          </a:p>
          <a:p>
            <a:r>
              <a:rPr lang="en-US" altLang="en-US" sz="1200" dirty="0">
                <a:solidFill>
                  <a:schemeClr val="tx1"/>
                </a:solidFill>
              </a:rPr>
              <a:t>#       ROOT_DIR = /</a:t>
            </a:r>
            <a:r>
              <a:rPr lang="en-US" altLang="en-US" sz="1200" dirty="0" err="1">
                <a:solidFill>
                  <a:schemeClr val="tx1"/>
                </a:solidFill>
              </a:rPr>
              <a:t>homevip</a:t>
            </a:r>
            <a:r>
              <a:rPr lang="en-US" altLang="en-US" sz="1200" dirty="0">
                <a:solidFill>
                  <a:schemeClr val="tx1"/>
                </a:solidFill>
              </a:rPr>
              <a:t>/</a:t>
            </a:r>
            <a:r>
              <a:rPr lang="en-US" altLang="en-US" sz="1200" dirty="0" err="1">
                <a:solidFill>
                  <a:schemeClr val="tx1"/>
                </a:solidFill>
              </a:rPr>
              <a:t>flexpart</a:t>
            </a:r>
            <a:r>
              <a:rPr lang="en-US" altLang="en-US" sz="1200" dirty="0">
                <a:solidFill>
                  <a:schemeClr val="tx1"/>
                </a:solidFill>
              </a:rPr>
              <a:t>/</a:t>
            </a:r>
          </a:p>
          <a:p>
            <a:endParaRPr lang="en-US" altLang="en-US" sz="1200" dirty="0">
              <a:solidFill>
                <a:schemeClr val="tx1"/>
              </a:solidFill>
            </a:endParaRPr>
          </a:p>
          <a:p>
            <a:r>
              <a:rPr lang="en-US" altLang="en-US" sz="1200" dirty="0">
                <a:solidFill>
                  <a:schemeClr val="tx1"/>
                </a:solidFill>
              </a:rPr>
              <a:t>#       F90       = ${ROOT_DIR}/gcc-4.9.1/bin/</a:t>
            </a:r>
            <a:r>
              <a:rPr lang="en-US" altLang="en-US" sz="1200" dirty="0" err="1">
                <a:solidFill>
                  <a:schemeClr val="tx1"/>
                </a:solidFill>
              </a:rPr>
              <a:t>gfortran</a:t>
            </a:r>
            <a:endParaRPr lang="en-US" altLang="en-US" sz="1200" dirty="0">
              <a:solidFill>
                <a:schemeClr val="tx1"/>
              </a:solidFill>
            </a:endParaRPr>
          </a:p>
          <a:p>
            <a:r>
              <a:rPr lang="en-US" altLang="en-US" sz="1200" dirty="0">
                <a:solidFill>
                  <a:schemeClr val="tx1"/>
                </a:solidFill>
              </a:rPr>
              <a:t>#       MPIF90    = ${ROOT_DIR}/bin/</a:t>
            </a:r>
            <a:r>
              <a:rPr lang="en-US" altLang="en-US" sz="1200" dirty="0" err="1">
                <a:solidFill>
                  <a:schemeClr val="tx1"/>
                </a:solidFill>
              </a:rPr>
              <a:t>mpifort</a:t>
            </a:r>
            <a:endParaRPr lang="en-US" altLang="en-US" sz="1200" dirty="0">
              <a:solidFill>
                <a:schemeClr val="tx1"/>
              </a:solidFill>
            </a:endParaRPr>
          </a:p>
          <a:p>
            <a:endParaRPr lang="en-US" altLang="en-US" sz="1200" dirty="0">
              <a:solidFill>
                <a:schemeClr val="tx1"/>
              </a:solidFill>
            </a:endParaRPr>
          </a:p>
          <a:p>
            <a:r>
              <a:rPr lang="en-US" altLang="en-US" sz="1200" dirty="0">
                <a:solidFill>
                  <a:schemeClr val="tx1"/>
                </a:solidFill>
              </a:rPr>
              <a:t>#       INCPATH1  = ${ROOT_DIR}/gcc-4.9.1/include</a:t>
            </a:r>
          </a:p>
          <a:p>
            <a:r>
              <a:rPr lang="en-US" altLang="en-US" sz="1200" dirty="0">
                <a:solidFill>
                  <a:schemeClr val="tx1"/>
                </a:solidFill>
              </a:rPr>
              <a:t>#       INCPATH2  = ${ROOT_DIR}/include</a:t>
            </a:r>
          </a:p>
          <a:p>
            <a:r>
              <a:rPr lang="en-US" altLang="en-US" sz="1200" dirty="0">
                <a:solidFill>
                  <a:schemeClr val="tx1"/>
                </a:solidFill>
              </a:rPr>
              <a:t>#       LIBPATH1 = ${ROOT_DIR}/lib</a:t>
            </a:r>
          </a:p>
          <a:p>
            <a:endParaRPr lang="en-US" altLang="en-US" sz="1200" dirty="0">
              <a:solidFill>
                <a:schemeClr val="tx1"/>
              </a:solidFill>
            </a:endParaRPr>
          </a:p>
          <a:p>
            <a:endParaRPr lang="en-US" altLang="en-US" sz="1200" dirty="0">
              <a:solidFill>
                <a:schemeClr val="tx1"/>
              </a:solidFill>
            </a:endParaRPr>
          </a:p>
          <a:p>
            <a:r>
              <a:rPr lang="en-US" altLang="en-US" sz="1200" dirty="0">
                <a:solidFill>
                  <a:schemeClr val="tx1"/>
                </a:solidFill>
              </a:rPr>
              <a:t>        #  </a:t>
            </a:r>
            <a:r>
              <a:rPr lang="en-US" altLang="en-US" sz="1200" dirty="0">
                <a:solidFill>
                  <a:srgbClr val="FF0000"/>
                </a:solidFill>
              </a:rPr>
              <a:t>System libraries at ZAMG</a:t>
            </a:r>
            <a:r>
              <a:rPr lang="en-US" altLang="en-US" sz="1200" dirty="0" smtClean="0">
                <a:solidFill>
                  <a:srgbClr val="FF0000"/>
                </a:solidFill>
              </a:rPr>
              <a:t>, </a:t>
            </a:r>
            <a:r>
              <a:rPr lang="en-US" altLang="en-US" sz="1200" dirty="0" err="1">
                <a:solidFill>
                  <a:srgbClr val="FF0000"/>
                </a:solidFill>
              </a:rPr>
              <a:t>gfortran</a:t>
            </a:r>
            <a:r>
              <a:rPr lang="en-US" altLang="en-US" sz="1200" dirty="0">
                <a:solidFill>
                  <a:srgbClr val="FF0000"/>
                </a:solidFill>
              </a:rPr>
              <a:t> </a:t>
            </a:r>
            <a:r>
              <a:rPr lang="en-US" altLang="en-US" sz="1200" dirty="0" smtClean="0">
                <a:solidFill>
                  <a:srgbClr val="FF0000"/>
                </a:solidFill>
              </a:rPr>
              <a:t>4.9.2</a:t>
            </a:r>
            <a:endParaRPr lang="en-US" altLang="en-US" sz="1200" dirty="0">
              <a:solidFill>
                <a:srgbClr val="FF0000"/>
              </a:solidFill>
            </a:endParaRPr>
          </a:p>
          <a:p>
            <a:r>
              <a:rPr lang="en-US" altLang="en-US" sz="1200" dirty="0">
                <a:solidFill>
                  <a:schemeClr val="tx1"/>
                </a:solidFill>
              </a:rPr>
              <a:t>        F90       = </a:t>
            </a:r>
            <a:r>
              <a:rPr lang="en-US" altLang="en-US" sz="1200" dirty="0" err="1">
                <a:solidFill>
                  <a:schemeClr val="tx1"/>
                </a:solidFill>
              </a:rPr>
              <a:t>gfortran</a:t>
            </a:r>
            <a:endParaRPr lang="en-US" altLang="en-US" sz="1200" dirty="0">
              <a:solidFill>
                <a:schemeClr val="tx1"/>
              </a:solidFill>
            </a:endParaRPr>
          </a:p>
          <a:p>
            <a:r>
              <a:rPr lang="en-US" altLang="en-US" sz="1200" dirty="0">
                <a:solidFill>
                  <a:schemeClr val="tx1"/>
                </a:solidFill>
              </a:rPr>
              <a:t>        MPIF90    = mpif90</a:t>
            </a:r>
          </a:p>
          <a:p>
            <a:endParaRPr lang="en-US" altLang="en-US" sz="1200" dirty="0">
              <a:solidFill>
                <a:schemeClr val="tx1"/>
              </a:solidFill>
            </a:endParaRPr>
          </a:p>
          <a:p>
            <a:r>
              <a:rPr lang="en-US" altLang="en-US" sz="1200" dirty="0">
                <a:solidFill>
                  <a:schemeClr val="tx1"/>
                </a:solidFill>
              </a:rPr>
              <a:t>        </a:t>
            </a:r>
            <a:r>
              <a:rPr lang="en-US" altLang="en-US" sz="1200" dirty="0">
                <a:solidFill>
                  <a:srgbClr val="FF0000"/>
                </a:solidFill>
              </a:rPr>
              <a:t>INCPATH1 = $(GRIB_API_INCDIR)</a:t>
            </a:r>
          </a:p>
          <a:p>
            <a:r>
              <a:rPr lang="en-US" altLang="en-US" sz="1200" dirty="0">
                <a:solidFill>
                  <a:srgbClr val="FF0000"/>
                </a:solidFill>
              </a:rPr>
              <a:t>        INCPATH2 = $(NETCDF_INCDIR)</a:t>
            </a:r>
          </a:p>
          <a:p>
            <a:r>
              <a:rPr lang="en-US" altLang="en-US" sz="1200" dirty="0">
                <a:solidFill>
                  <a:srgbClr val="FF0000"/>
                </a:solidFill>
              </a:rPr>
              <a:t>        LIBPATH1 = $(GRIB_API_LIBDIR)</a:t>
            </a:r>
          </a:p>
          <a:p>
            <a:r>
              <a:rPr lang="en-US" altLang="en-US" sz="1200" dirty="0">
                <a:solidFill>
                  <a:srgbClr val="FF0000"/>
                </a:solidFill>
              </a:rPr>
              <a:t>        LIBPATH2 = $(NETCDF_LIBDIR)</a:t>
            </a:r>
          </a:p>
          <a:p>
            <a:endParaRPr lang="en-US" altLang="en-US" sz="1200" dirty="0">
              <a:solidFill>
                <a:schemeClr val="tx1"/>
              </a:solidFill>
            </a:endParaRPr>
          </a:p>
          <a:p>
            <a:r>
              <a:rPr lang="en-US" altLang="en-US" sz="1200" dirty="0">
                <a:solidFill>
                  <a:schemeClr val="tx1"/>
                </a:solidFill>
              </a:rPr>
              <a:t>#else</a:t>
            </a:r>
          </a:p>
          <a:p>
            <a:r>
              <a:rPr lang="en-US" altLang="en-US" sz="1200" dirty="0">
                <a:solidFill>
                  <a:schemeClr val="tx1"/>
                </a:solidFill>
              </a:rPr>
              <a:t># Compiled libraries under user ~</a:t>
            </a:r>
            <a:r>
              <a:rPr lang="en-US" altLang="en-US" sz="1200" dirty="0" err="1">
                <a:solidFill>
                  <a:schemeClr val="tx1"/>
                </a:solidFill>
              </a:rPr>
              <a:t>flexpart</a:t>
            </a:r>
            <a:r>
              <a:rPr lang="en-US" altLang="en-US" sz="1200" dirty="0">
                <a:solidFill>
                  <a:schemeClr val="tx1"/>
                </a:solidFill>
              </a:rPr>
              <a:t>, </a:t>
            </a:r>
            <a:r>
              <a:rPr lang="en-US" altLang="en-US" sz="1200" dirty="0" err="1">
                <a:solidFill>
                  <a:schemeClr val="tx1"/>
                </a:solidFill>
              </a:rPr>
              <a:t>gfortran</a:t>
            </a:r>
            <a:r>
              <a:rPr lang="en-US" altLang="en-US" sz="1200" dirty="0">
                <a:solidFill>
                  <a:schemeClr val="tx1"/>
                </a:solidFill>
              </a:rPr>
              <a:t> v5.4</a:t>
            </a:r>
          </a:p>
          <a:p>
            <a:r>
              <a:rPr lang="en-US" altLang="en-US" sz="1200" dirty="0">
                <a:solidFill>
                  <a:schemeClr val="tx1"/>
                </a:solidFill>
              </a:rPr>
              <a:t>#       ROOT_DIR = /</a:t>
            </a:r>
            <a:r>
              <a:rPr lang="en-US" altLang="en-US" sz="1200" dirty="0" err="1">
                <a:solidFill>
                  <a:schemeClr val="tx1"/>
                </a:solidFill>
              </a:rPr>
              <a:t>homevip</a:t>
            </a:r>
            <a:r>
              <a:rPr lang="en-US" altLang="en-US" sz="1200" dirty="0">
                <a:solidFill>
                  <a:schemeClr val="tx1"/>
                </a:solidFill>
              </a:rPr>
              <a:t>/</a:t>
            </a:r>
            <a:r>
              <a:rPr lang="en-US" altLang="en-US" sz="1200" dirty="0" err="1">
                <a:solidFill>
                  <a:schemeClr val="tx1"/>
                </a:solidFill>
              </a:rPr>
              <a:t>flexpart</a:t>
            </a:r>
            <a:r>
              <a:rPr lang="en-US" altLang="en-US" sz="1200" dirty="0">
                <a:solidFill>
                  <a:schemeClr val="tx1"/>
                </a:solidFill>
              </a:rPr>
              <a:t>/</a:t>
            </a:r>
          </a:p>
          <a:p>
            <a:endParaRPr lang="en-US" altLang="en-US" sz="1200" dirty="0">
              <a:solidFill>
                <a:schemeClr val="tx1"/>
              </a:solidFill>
            </a:endParaRPr>
          </a:p>
          <a:p>
            <a:r>
              <a:rPr lang="en-US" altLang="en-US" sz="1200" dirty="0">
                <a:solidFill>
                  <a:schemeClr val="tx1"/>
                </a:solidFill>
              </a:rPr>
              <a:t>#       F90       = /</a:t>
            </a:r>
            <a:r>
              <a:rPr lang="en-US" altLang="en-US" sz="1200" dirty="0" err="1">
                <a:solidFill>
                  <a:schemeClr val="tx1"/>
                </a:solidFill>
              </a:rPr>
              <a:t>usr</a:t>
            </a:r>
            <a:r>
              <a:rPr lang="en-US" altLang="en-US" sz="1200" dirty="0">
                <a:solidFill>
                  <a:schemeClr val="tx1"/>
                </a:solidFill>
              </a:rPr>
              <a:t>/bin/</a:t>
            </a:r>
            <a:r>
              <a:rPr lang="en-US" altLang="en-US" sz="1200" dirty="0" err="1">
                <a:solidFill>
                  <a:schemeClr val="tx1"/>
                </a:solidFill>
              </a:rPr>
              <a:t>gfortran</a:t>
            </a:r>
            <a:endParaRPr lang="en-US" altLang="en-US" sz="1200" dirty="0">
              <a:solidFill>
                <a:schemeClr val="tx1"/>
              </a:solidFill>
            </a:endParaRPr>
          </a:p>
          <a:p>
            <a:r>
              <a:rPr lang="en-US" altLang="en-US" sz="1200" dirty="0">
                <a:solidFill>
                  <a:schemeClr val="tx1"/>
                </a:solidFill>
              </a:rPr>
              <a:t>#       MPIF90    = /</a:t>
            </a:r>
            <a:r>
              <a:rPr lang="en-US" altLang="en-US" sz="1200" dirty="0" err="1">
                <a:solidFill>
                  <a:schemeClr val="tx1"/>
                </a:solidFill>
              </a:rPr>
              <a:t>usr</a:t>
            </a:r>
            <a:r>
              <a:rPr lang="en-US" altLang="en-US" sz="1200" dirty="0">
                <a:solidFill>
                  <a:schemeClr val="tx1"/>
                </a:solidFill>
              </a:rPr>
              <a:t>/bin/</a:t>
            </a:r>
            <a:r>
              <a:rPr lang="en-US" altLang="en-US" sz="1200" dirty="0" err="1">
                <a:solidFill>
                  <a:schemeClr val="tx1"/>
                </a:solidFill>
              </a:rPr>
              <a:t>mpifort</a:t>
            </a:r>
            <a:endParaRPr lang="en-US" altLang="en-US" sz="1200" dirty="0">
              <a:solidFill>
                <a:schemeClr val="tx1"/>
              </a:solidFill>
            </a:endParaRPr>
          </a:p>
          <a:p>
            <a:endParaRPr lang="en-US" altLang="en-US" sz="1200" dirty="0">
              <a:solidFill>
                <a:schemeClr val="tx1"/>
              </a:solidFill>
            </a:endParaRPr>
          </a:p>
          <a:p>
            <a:r>
              <a:rPr lang="en-US" altLang="en-US" sz="1200" dirty="0">
                <a:solidFill>
                  <a:schemeClr val="tx1"/>
                </a:solidFill>
              </a:rPr>
              <a:t>#       INCPATH1  = ${ROOT_DIR}/gcc-5.4.0/include</a:t>
            </a:r>
          </a:p>
          <a:p>
            <a:r>
              <a:rPr lang="en-US" altLang="en-US" sz="1200" dirty="0">
                <a:solidFill>
                  <a:schemeClr val="tx1"/>
                </a:solidFill>
              </a:rPr>
              <a:t>#       INCPATH2  = /</a:t>
            </a:r>
            <a:r>
              <a:rPr lang="en-US" altLang="en-US" sz="1200" dirty="0" err="1">
                <a:solidFill>
                  <a:schemeClr val="tx1"/>
                </a:solidFill>
              </a:rPr>
              <a:t>usr</a:t>
            </a:r>
            <a:r>
              <a:rPr lang="en-US" altLang="en-US" sz="1200" dirty="0">
                <a:solidFill>
                  <a:schemeClr val="tx1"/>
                </a:solidFill>
              </a:rPr>
              <a:t>/include</a:t>
            </a:r>
          </a:p>
          <a:p>
            <a:r>
              <a:rPr lang="en-US" altLang="en-US" sz="1200" dirty="0">
                <a:solidFill>
                  <a:schemeClr val="tx1"/>
                </a:solidFill>
              </a:rPr>
              <a:t>#       LIBPATH1 = ${ROOT_DIR}/gcc-5.4.0/lib</a:t>
            </a:r>
          </a:p>
          <a:p>
            <a:r>
              <a:rPr lang="en-US" altLang="en-US" sz="1200" dirty="0">
                <a:solidFill>
                  <a:schemeClr val="tx1"/>
                </a:solidFill>
              </a:rPr>
              <a:t>#</a:t>
            </a:r>
            <a:r>
              <a:rPr lang="en-US" altLang="en-US" sz="1200" dirty="0" err="1">
                <a:solidFill>
                  <a:schemeClr val="tx1"/>
                </a:solidFill>
              </a:rPr>
              <a:t>endif</a:t>
            </a:r>
            <a:endParaRPr lang="en-US" altLang="en-US" sz="1200" dirty="0">
              <a:solidFill>
                <a:schemeClr val="tx1"/>
              </a:solidFill>
            </a:endParaRPr>
          </a:p>
        </p:txBody>
      </p:sp>
      <p:sp>
        <p:nvSpPr>
          <p:cNvPr id="6147" name="Rechteck 2"/>
          <p:cNvSpPr>
            <a:spLocks noChangeArrowheads="1"/>
          </p:cNvSpPr>
          <p:nvPr/>
        </p:nvSpPr>
        <p:spPr bwMode="auto">
          <a:xfrm>
            <a:off x="0" y="0"/>
            <a:ext cx="1044098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en-US" sz="2800"/>
              <a:t>Compiling FLEXPART on ZAMG’s virtual machines</a:t>
            </a:r>
          </a:p>
        </p:txBody>
      </p:sp>
      <p:sp>
        <p:nvSpPr>
          <p:cNvPr id="6149" name="Rechteck 1"/>
          <p:cNvSpPr>
            <a:spLocks noChangeArrowheads="1"/>
          </p:cNvSpPr>
          <p:nvPr/>
        </p:nvSpPr>
        <p:spPr bwMode="auto">
          <a:xfrm>
            <a:off x="5921375" y="1716088"/>
            <a:ext cx="403701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en-US" dirty="0"/>
              <a:t>https://</a:t>
            </a:r>
            <a:r>
              <a:rPr lang="en-US" altLang="en-US" dirty="0" smtClean="0"/>
              <a:t>www.flexpart.eu</a:t>
            </a:r>
            <a:endParaRPr lang="en-US" altLang="en-US" dirty="0"/>
          </a:p>
        </p:txBody>
      </p:sp>
      <p:sp>
        <p:nvSpPr>
          <p:cNvPr id="6150" name="Rechteck 3"/>
          <p:cNvSpPr>
            <a:spLocks noChangeArrowheads="1"/>
          </p:cNvSpPr>
          <p:nvPr/>
        </p:nvSpPr>
        <p:spPr bwMode="auto">
          <a:xfrm>
            <a:off x="5760392" y="838925"/>
            <a:ext cx="4464496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altLang="en-US" sz="1800" dirty="0" err="1" smtClean="0">
                <a:solidFill>
                  <a:schemeClr val="tx1"/>
                </a:solidFill>
              </a:rPr>
              <a:t>tar</a:t>
            </a:r>
            <a:r>
              <a:rPr lang="de-DE" altLang="en-US" sz="1800" dirty="0" smtClean="0">
                <a:solidFill>
                  <a:schemeClr val="tx1"/>
                </a:solidFill>
              </a:rPr>
              <a:t> </a:t>
            </a:r>
            <a:r>
              <a:rPr lang="de-DE" altLang="en-US" sz="1800" dirty="0">
                <a:solidFill>
                  <a:schemeClr val="tx1"/>
                </a:solidFill>
              </a:rPr>
              <a:t>-</a:t>
            </a:r>
            <a:r>
              <a:rPr lang="de-DE" altLang="en-US" sz="1800" dirty="0" err="1">
                <a:solidFill>
                  <a:schemeClr val="tx1"/>
                </a:solidFill>
              </a:rPr>
              <a:t>xvf</a:t>
            </a:r>
            <a:r>
              <a:rPr lang="de-DE" altLang="en-US" sz="1800" dirty="0">
                <a:solidFill>
                  <a:schemeClr val="tx1"/>
                </a:solidFill>
              </a:rPr>
              <a:t>  flexpart_v10.3.1_3cd0f17.tar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altLang="en-US" sz="1800" u="sng" dirty="0" smtClean="0">
                <a:solidFill>
                  <a:schemeClr val="tx1"/>
                </a:solidFill>
                <a:latin typeface="+mj-lt"/>
              </a:rPr>
              <a:t>Edit </a:t>
            </a:r>
            <a:r>
              <a:rPr lang="de-DE" altLang="en-US" sz="1800" u="sng" dirty="0" err="1" smtClean="0">
                <a:solidFill>
                  <a:schemeClr val="tx1"/>
                </a:solidFill>
                <a:latin typeface="+mj-lt"/>
              </a:rPr>
              <a:t>makefile</a:t>
            </a:r>
            <a:r>
              <a:rPr lang="de-DE" altLang="en-US" sz="1800" u="sng" dirty="0" smtClean="0">
                <a:solidFill>
                  <a:schemeClr val="tx1"/>
                </a:solidFill>
                <a:latin typeface="+mj-lt"/>
              </a:rPr>
              <a:t> (</a:t>
            </a:r>
            <a:r>
              <a:rPr lang="de-DE" altLang="en-US" sz="1800" u="sng" dirty="0" err="1" smtClean="0">
                <a:solidFill>
                  <a:schemeClr val="tx1"/>
                </a:solidFill>
                <a:latin typeface="+mj-lt"/>
              </a:rPr>
              <a:t>see</a:t>
            </a:r>
            <a:r>
              <a:rPr lang="de-DE" altLang="en-US" sz="1800" u="sng" dirty="0" smtClean="0">
                <a:solidFill>
                  <a:schemeClr val="tx1"/>
                </a:solidFill>
                <a:latin typeface="+mj-lt"/>
              </a:rPr>
              <a:t> box </a:t>
            </a:r>
            <a:r>
              <a:rPr lang="de-DE" altLang="en-US" sz="1800" u="sng" dirty="0" err="1" smtClean="0">
                <a:solidFill>
                  <a:schemeClr val="tx1"/>
                </a:solidFill>
                <a:latin typeface="+mj-lt"/>
              </a:rPr>
              <a:t>to</a:t>
            </a:r>
            <a:r>
              <a:rPr lang="de-DE" altLang="en-US" sz="1800" u="sng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de-DE" altLang="en-US" sz="1800" u="sng" dirty="0" err="1" smtClean="0">
                <a:solidFill>
                  <a:schemeClr val="tx1"/>
                </a:solidFill>
                <a:latin typeface="+mj-lt"/>
              </a:rPr>
              <a:t>the</a:t>
            </a:r>
            <a:r>
              <a:rPr lang="de-DE" altLang="en-US" sz="1800" u="sng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de-DE" altLang="en-US" sz="1800" u="sng" dirty="0" err="1" smtClean="0">
                <a:solidFill>
                  <a:schemeClr val="tx1"/>
                </a:solidFill>
                <a:latin typeface="+mj-lt"/>
              </a:rPr>
              <a:t>left</a:t>
            </a:r>
            <a:r>
              <a:rPr lang="de-DE" altLang="en-US" sz="1800" u="sng" dirty="0" smtClean="0">
                <a:solidFill>
                  <a:schemeClr val="tx1"/>
                </a:solidFill>
                <a:latin typeface="+mj-lt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altLang="en-US" sz="1800" dirty="0" err="1" smtClean="0">
                <a:solidFill>
                  <a:schemeClr val="tx1"/>
                </a:solidFill>
                <a:latin typeface="+mj-lt"/>
              </a:rPr>
              <a:t>Compile</a:t>
            </a:r>
            <a:r>
              <a:rPr lang="de-DE" altLang="en-US" sz="1800" dirty="0">
                <a:solidFill>
                  <a:schemeClr val="tx1"/>
                </a:solidFill>
                <a:latin typeface="+mj-lt"/>
              </a:rPr>
              <a:t>:</a:t>
            </a:r>
            <a:r>
              <a:rPr lang="de-DE" altLang="en-US" sz="1800" dirty="0">
                <a:solidFill>
                  <a:schemeClr val="bg2"/>
                </a:solidFill>
                <a:latin typeface="+mj-lt"/>
              </a:rPr>
              <a:t> </a:t>
            </a:r>
            <a:r>
              <a:rPr lang="de-DE" altLang="en-US" sz="1800" b="1" dirty="0" err="1">
                <a:solidFill>
                  <a:schemeClr val="accent2"/>
                </a:solidFill>
                <a:latin typeface="+mj-lt"/>
              </a:rPr>
              <a:t>make</a:t>
            </a:r>
            <a:r>
              <a:rPr lang="de-DE" altLang="en-US" sz="18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de-DE" altLang="en-US" sz="1800" b="1" dirty="0" err="1">
                <a:solidFill>
                  <a:schemeClr val="accent2"/>
                </a:solidFill>
                <a:latin typeface="+mj-lt"/>
              </a:rPr>
              <a:t>serial</a:t>
            </a:r>
            <a:endParaRPr lang="de-DE" altLang="en-US" sz="1800" b="1" dirty="0">
              <a:solidFill>
                <a:schemeClr val="accent2"/>
              </a:solidFill>
              <a:latin typeface="+mj-lt"/>
            </a:endParaRPr>
          </a:p>
          <a:p>
            <a:endParaRPr lang="en-US" altLang="en-US" dirty="0"/>
          </a:p>
          <a:p>
            <a:endParaRPr lang="de-DE" altLang="en-US" dirty="0" smtClean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de-DE" altLang="en-US" dirty="0" smtClean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endParaRPr lang="en-US" altLang="en-US" dirty="0"/>
          </a:p>
        </p:txBody>
      </p:sp>
      <p:sp>
        <p:nvSpPr>
          <p:cNvPr id="2" name="Rechteck 1"/>
          <p:cNvSpPr/>
          <p:nvPr/>
        </p:nvSpPr>
        <p:spPr>
          <a:xfrm>
            <a:off x="5644759" y="3563813"/>
            <a:ext cx="4435865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800" u="sng" dirty="0" smtClean="0">
                <a:solidFill>
                  <a:schemeClr val="tx1"/>
                </a:solidFill>
              </a:rPr>
              <a:t>Edit par_mod.f90 (</a:t>
            </a:r>
            <a:r>
              <a:rPr lang="de-DE" sz="1800" u="sng" dirty="0" err="1" smtClean="0">
                <a:solidFill>
                  <a:schemeClr val="tx1"/>
                </a:solidFill>
              </a:rPr>
              <a:t>for</a:t>
            </a:r>
            <a:r>
              <a:rPr lang="de-DE" sz="1800" u="sng" dirty="0" smtClean="0">
                <a:solidFill>
                  <a:schemeClr val="tx1"/>
                </a:solidFill>
              </a:rPr>
              <a:t> ECMWF </a:t>
            </a:r>
            <a:r>
              <a:rPr lang="de-DE" sz="1800" u="sng" dirty="0" err="1" smtClean="0">
                <a:solidFill>
                  <a:schemeClr val="tx1"/>
                </a:solidFill>
              </a:rPr>
              <a:t>data</a:t>
            </a:r>
            <a:r>
              <a:rPr lang="de-DE" sz="1800" u="sng" dirty="0" smtClean="0">
                <a:solidFill>
                  <a:schemeClr val="tx1"/>
                </a:solidFill>
              </a:rPr>
              <a:t>):</a:t>
            </a:r>
            <a:endParaRPr lang="en-US" sz="1800" u="sng" dirty="0" smtClean="0">
              <a:solidFill>
                <a:schemeClr val="tx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tx1"/>
                </a:solidFill>
              </a:rPr>
              <a:t>integer,parameter</a:t>
            </a:r>
            <a:r>
              <a:rPr lang="en-US" sz="1200" dirty="0" smtClean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:: </a:t>
            </a:r>
            <a:r>
              <a:rPr lang="en-US" sz="1200" dirty="0" err="1" smtClean="0">
                <a:solidFill>
                  <a:schemeClr val="tx1"/>
                </a:solidFill>
              </a:rPr>
              <a:t>nxmax</a:t>
            </a:r>
            <a:r>
              <a:rPr lang="en-US" sz="1200" dirty="0">
                <a:solidFill>
                  <a:schemeClr val="tx1"/>
                </a:solidFill>
              </a:rPr>
              <a:t>=800,nymax=400,nuvzmax=138,nwzmax=138,nzmax=138, </a:t>
            </a:r>
            <a:r>
              <a:rPr lang="en-US" sz="1200" dirty="0" err="1">
                <a:solidFill>
                  <a:schemeClr val="tx1"/>
                </a:solidFill>
              </a:rPr>
              <a:t>nxshift</a:t>
            </a:r>
            <a:r>
              <a:rPr lang="en-US" sz="1200" dirty="0">
                <a:solidFill>
                  <a:schemeClr val="tx1"/>
                </a:solidFill>
              </a:rPr>
              <a:t>=0</a:t>
            </a:r>
            <a:endParaRPr lang="en-US" sz="1200" dirty="0" smtClean="0">
              <a:solidFill>
                <a:schemeClr val="tx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tx1"/>
                </a:solidFill>
              </a:rPr>
              <a:t>integer,parameter</a:t>
            </a:r>
            <a:r>
              <a:rPr lang="en-US" sz="1200" dirty="0">
                <a:solidFill>
                  <a:schemeClr val="tx1"/>
                </a:solidFill>
              </a:rPr>
              <a:t> :: </a:t>
            </a:r>
            <a:r>
              <a:rPr lang="en-US" sz="1200" dirty="0" err="1">
                <a:solidFill>
                  <a:schemeClr val="tx1"/>
                </a:solidFill>
              </a:rPr>
              <a:t>maxnests</a:t>
            </a:r>
            <a:r>
              <a:rPr lang="en-US" sz="1200" dirty="0">
                <a:solidFill>
                  <a:schemeClr val="tx1"/>
                </a:solidFill>
              </a:rPr>
              <a:t>=1,nxmaxn=800,nymaxn=400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tx1"/>
                </a:solidFill>
              </a:rPr>
              <a:t>integer,parameter</a:t>
            </a:r>
            <a:r>
              <a:rPr lang="en-US" sz="1200" dirty="0" smtClean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:: </a:t>
            </a:r>
            <a:r>
              <a:rPr lang="en-US" sz="1200" dirty="0" err="1" smtClean="0">
                <a:solidFill>
                  <a:schemeClr val="tx1"/>
                </a:solidFill>
              </a:rPr>
              <a:t>maxpart</a:t>
            </a:r>
            <a:r>
              <a:rPr lang="en-US" sz="1200" dirty="0" smtClean="0">
                <a:solidFill>
                  <a:schemeClr val="tx1"/>
                </a:solidFill>
              </a:rPr>
              <a:t>=5000000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tx1"/>
                </a:solidFill>
              </a:rPr>
              <a:t>integer,parameter</a:t>
            </a:r>
            <a:r>
              <a:rPr lang="en-US" sz="1200" dirty="0">
                <a:solidFill>
                  <a:schemeClr val="tx1"/>
                </a:solidFill>
              </a:rPr>
              <a:t> :: </a:t>
            </a:r>
            <a:r>
              <a:rPr lang="en-US" sz="1200" dirty="0" err="1" smtClean="0">
                <a:solidFill>
                  <a:schemeClr val="tx1"/>
                </a:solidFill>
              </a:rPr>
              <a:t>maxspec</a:t>
            </a:r>
            <a:r>
              <a:rPr lang="en-US" sz="1200" dirty="0" smtClean="0">
                <a:solidFill>
                  <a:schemeClr val="tx1"/>
                </a:solidFill>
              </a:rPr>
              <a:t>=10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5760393" y="5436021"/>
            <a:ext cx="4320232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LIBS = -lgrib_api_f90 -</a:t>
            </a:r>
            <a:r>
              <a:rPr lang="en-US" sz="1200" dirty="0" err="1">
                <a:solidFill>
                  <a:schemeClr val="tx1"/>
                </a:solidFill>
              </a:rPr>
              <a:t>lgrib_api</a:t>
            </a:r>
            <a:r>
              <a:rPr lang="en-US" sz="1200" dirty="0">
                <a:solidFill>
                  <a:schemeClr val="tx1"/>
                </a:solidFill>
              </a:rPr>
              <a:t> -lm -</a:t>
            </a:r>
            <a:r>
              <a:rPr lang="en-US" sz="1200" dirty="0" err="1" smtClean="0">
                <a:solidFill>
                  <a:schemeClr val="tx1"/>
                </a:solidFill>
              </a:rPr>
              <a:t>lnetcdff</a:t>
            </a:r>
            <a:endParaRPr lang="en-US" sz="1200" dirty="0" smtClean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LDFLAGS  = $(FFLAGS) -L$(LIBPATH1) -</a:t>
            </a:r>
            <a:r>
              <a:rPr lang="en-US" sz="1200" dirty="0" err="1">
                <a:solidFill>
                  <a:schemeClr val="tx1"/>
                </a:solidFill>
              </a:rPr>
              <a:t>Wl</a:t>
            </a:r>
            <a:r>
              <a:rPr lang="en-US" sz="1200" dirty="0">
                <a:solidFill>
                  <a:schemeClr val="tx1"/>
                </a:solidFill>
              </a:rPr>
              <a:t>,-</a:t>
            </a:r>
            <a:r>
              <a:rPr lang="en-US" sz="1200" dirty="0" err="1">
                <a:solidFill>
                  <a:schemeClr val="tx1"/>
                </a:solidFill>
              </a:rPr>
              <a:t>rpath</a:t>
            </a:r>
            <a:r>
              <a:rPr lang="en-US" sz="1200" dirty="0">
                <a:solidFill>
                  <a:schemeClr val="tx1"/>
                </a:solidFill>
              </a:rPr>
              <a:t>,$(LIBPATH1) $(LIBS) -L$(LIBPATH2)</a:t>
            </a:r>
          </a:p>
          <a:p>
            <a:r>
              <a:rPr lang="en-US" sz="1200" dirty="0">
                <a:solidFill>
                  <a:schemeClr val="tx1"/>
                </a:solidFill>
              </a:rPr>
              <a:t>LDDEBUG  = $(DBGFLAGS) -L$(LIBPATH1) $(LIBS) -L$(LIBPATH2)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Gerade Verbindung mit Pfeil 4"/>
          <p:cNvCxnSpPr/>
          <p:nvPr/>
        </p:nvCxnSpPr>
        <p:spPr bwMode="auto">
          <a:xfrm flipH="1">
            <a:off x="4248224" y="5868069"/>
            <a:ext cx="1512168" cy="1008112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/>
            </a:extLst>
          </p:cNvPr>
          <p:cNvSpPr/>
          <p:nvPr/>
        </p:nvSpPr>
        <p:spPr>
          <a:xfrm>
            <a:off x="360363" y="684213"/>
            <a:ext cx="9840912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+mj-lt"/>
              <a:buAutoNum type="arabicPeriod"/>
              <a:defRPr/>
            </a:pPr>
            <a:r>
              <a:rPr lang="de-DE" sz="1800" b="1" dirty="0" err="1">
                <a:solidFill>
                  <a:schemeClr val="tx1"/>
                </a:solidFill>
              </a:rPr>
              <a:t>mkdir</a:t>
            </a:r>
            <a:r>
              <a:rPr lang="de-DE" sz="1800" b="1" dirty="0">
                <a:solidFill>
                  <a:schemeClr val="tx1"/>
                </a:solidFill>
              </a:rPr>
              <a:t> </a:t>
            </a:r>
            <a:r>
              <a:rPr lang="de-DE" sz="1800" b="1" dirty="0" err="1">
                <a:solidFill>
                  <a:schemeClr val="tx1"/>
                </a:solidFill>
              </a:rPr>
              <a:t>exercises</a:t>
            </a:r>
            <a:r>
              <a:rPr lang="de-DE" sz="1800" dirty="0">
                <a:solidFill>
                  <a:schemeClr val="tx1"/>
                </a:solidFill>
              </a:rPr>
              <a:t>     </a:t>
            </a:r>
            <a:r>
              <a:rPr lang="de-DE" sz="1800" dirty="0">
                <a:solidFill>
                  <a:schemeClr val="tx1"/>
                </a:solidFill>
                <a:sym typeface="Wingdings" panose="05000000000000000000" pitchFamily="2" charset="2"/>
              </a:rPr>
              <a:t> </a:t>
            </a:r>
            <a:r>
              <a:rPr lang="de-DE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make</a:t>
            </a:r>
            <a:r>
              <a:rPr lang="de-DE" sz="18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de-DE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the</a:t>
            </a:r>
            <a:r>
              <a:rPr lang="de-DE" sz="18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de-DE" sz="1800" i="1" dirty="0" err="1">
                <a:solidFill>
                  <a:schemeClr val="tx1"/>
                </a:solidFill>
                <a:sym typeface="Wingdings" panose="05000000000000000000" pitchFamily="2" charset="2"/>
              </a:rPr>
              <a:t>exercises</a:t>
            </a:r>
            <a:r>
              <a:rPr lang="de-DE" sz="18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de-DE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folder</a:t>
            </a:r>
            <a:endParaRPr lang="de-DE" sz="1800" dirty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  <a:defRPr/>
            </a:pPr>
            <a:endParaRPr lang="de-DE" sz="1800" dirty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  <a:defRPr/>
            </a:pPr>
            <a:r>
              <a:rPr lang="de-DE" sz="1800" b="1" dirty="0">
                <a:solidFill>
                  <a:schemeClr val="tx1"/>
                </a:solidFill>
              </a:rPr>
              <a:t>cd </a:t>
            </a:r>
            <a:r>
              <a:rPr lang="de-DE" sz="1800" b="1" dirty="0" err="1">
                <a:solidFill>
                  <a:schemeClr val="tx1"/>
                </a:solidFill>
              </a:rPr>
              <a:t>exercises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>
                <a:solidFill>
                  <a:schemeClr val="tx1"/>
                </a:solidFill>
                <a:sym typeface="Wingdings" panose="05000000000000000000" pitchFamily="2" charset="2"/>
              </a:rPr>
              <a:t> </a:t>
            </a:r>
            <a:r>
              <a:rPr lang="de-DE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enter</a:t>
            </a:r>
            <a:r>
              <a:rPr lang="de-DE" sz="18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de-DE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the</a:t>
            </a:r>
            <a:r>
              <a:rPr lang="de-DE" sz="18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de-DE" sz="1800" i="1" dirty="0" err="1">
                <a:solidFill>
                  <a:schemeClr val="tx1"/>
                </a:solidFill>
                <a:sym typeface="Wingdings" panose="05000000000000000000" pitchFamily="2" charset="2"/>
              </a:rPr>
              <a:t>exercises</a:t>
            </a:r>
            <a:r>
              <a:rPr lang="de-DE" sz="18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de-DE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folder</a:t>
            </a:r>
            <a:endParaRPr lang="de-DE" sz="18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342900" indent="-342900">
              <a:buFont typeface="+mj-lt"/>
              <a:buAutoNum type="arabicPeriod"/>
              <a:defRPr/>
            </a:pPr>
            <a:endParaRPr lang="de-DE" sz="1800" dirty="0">
              <a:solidFill>
                <a:schemeClr val="tx2"/>
              </a:solidFill>
            </a:endParaRPr>
          </a:p>
          <a:p>
            <a:pPr marL="342900" indent="-342900">
              <a:buFont typeface="+mj-lt"/>
              <a:buAutoNum type="arabicPeriod"/>
              <a:defRPr/>
            </a:pPr>
            <a:r>
              <a:rPr lang="de-DE" sz="1800" b="1" dirty="0" err="1">
                <a:solidFill>
                  <a:schemeClr val="tx2"/>
                </a:solidFill>
              </a:rPr>
              <a:t>mkdir</a:t>
            </a:r>
            <a:r>
              <a:rPr lang="de-DE" sz="1800" b="1" dirty="0">
                <a:solidFill>
                  <a:schemeClr val="tx2"/>
                </a:solidFill>
              </a:rPr>
              <a:t> </a:t>
            </a:r>
            <a:r>
              <a:rPr lang="de-DE" sz="1800" b="1" dirty="0" err="1">
                <a:solidFill>
                  <a:schemeClr val="tx2"/>
                </a:solidFill>
              </a:rPr>
              <a:t>Hello_World_fwd</a:t>
            </a:r>
            <a:r>
              <a:rPr lang="de-DE" sz="1800" dirty="0">
                <a:solidFill>
                  <a:schemeClr val="tx2"/>
                </a:solidFill>
              </a:rPr>
              <a:t> </a:t>
            </a:r>
            <a:r>
              <a:rPr lang="de-DE" sz="1800" dirty="0" err="1">
                <a:solidFill>
                  <a:schemeClr val="tx2"/>
                </a:solidFill>
              </a:rPr>
              <a:t>and</a:t>
            </a:r>
            <a:r>
              <a:rPr lang="de-DE" sz="1800" dirty="0">
                <a:solidFill>
                  <a:schemeClr val="tx2"/>
                </a:solidFill>
              </a:rPr>
              <a:t> </a:t>
            </a:r>
            <a:r>
              <a:rPr lang="de-DE" sz="1800" b="1" dirty="0">
                <a:solidFill>
                  <a:schemeClr val="tx2"/>
                </a:solidFill>
              </a:rPr>
              <a:t>cd </a:t>
            </a:r>
            <a:r>
              <a:rPr lang="de-DE" sz="1800" b="1" dirty="0" err="1">
                <a:solidFill>
                  <a:schemeClr val="tx2"/>
                </a:solidFill>
              </a:rPr>
              <a:t>Hello_World_fwd</a:t>
            </a:r>
            <a:r>
              <a:rPr lang="de-DE" sz="1800" b="1" dirty="0">
                <a:solidFill>
                  <a:schemeClr val="tx2"/>
                </a:solidFill>
              </a:rPr>
              <a:t> </a:t>
            </a:r>
            <a:r>
              <a:rPr lang="de-DE" sz="1800" dirty="0">
                <a:solidFill>
                  <a:schemeClr val="tx2"/>
                </a:solidFill>
                <a:sym typeface="Wingdings" panose="05000000000000000000" pitchFamily="2" charset="2"/>
              </a:rPr>
              <a:t> </a:t>
            </a:r>
            <a:r>
              <a:rPr lang="de-DE" sz="1800" dirty="0" err="1">
                <a:solidFill>
                  <a:schemeClr val="tx2"/>
                </a:solidFill>
                <a:sym typeface="Wingdings" panose="05000000000000000000" pitchFamily="2" charset="2"/>
              </a:rPr>
              <a:t>make</a:t>
            </a:r>
            <a:r>
              <a:rPr lang="de-DE" sz="1800" dirty="0">
                <a:solidFill>
                  <a:schemeClr val="tx2"/>
                </a:solidFill>
                <a:sym typeface="Wingdings" panose="05000000000000000000" pitchFamily="2" charset="2"/>
              </a:rPr>
              <a:t> </a:t>
            </a:r>
            <a:r>
              <a:rPr lang="de-DE" sz="1800" dirty="0" err="1">
                <a:solidFill>
                  <a:schemeClr val="tx2"/>
                </a:solidFill>
                <a:sym typeface="Wingdings" panose="05000000000000000000" pitchFamily="2" charset="2"/>
              </a:rPr>
              <a:t>the</a:t>
            </a:r>
            <a:r>
              <a:rPr lang="de-DE" sz="1800" dirty="0">
                <a:solidFill>
                  <a:schemeClr val="tx2"/>
                </a:solidFill>
                <a:sym typeface="Wingdings" panose="05000000000000000000" pitchFamily="2" charset="2"/>
              </a:rPr>
              <a:t> </a:t>
            </a:r>
            <a:r>
              <a:rPr lang="de-DE" sz="1800" dirty="0" err="1">
                <a:solidFill>
                  <a:schemeClr val="tx2"/>
                </a:solidFill>
                <a:sym typeface="Wingdings" panose="05000000000000000000" pitchFamily="2" charset="2"/>
              </a:rPr>
              <a:t>directory</a:t>
            </a:r>
            <a:r>
              <a:rPr lang="de-DE" sz="1800" dirty="0">
                <a:solidFill>
                  <a:schemeClr val="tx2"/>
                </a:solidFill>
                <a:sym typeface="Wingdings" panose="05000000000000000000" pitchFamily="2" charset="2"/>
              </a:rPr>
              <a:t> </a:t>
            </a:r>
            <a:r>
              <a:rPr lang="de-DE" sz="1800" dirty="0" err="1">
                <a:solidFill>
                  <a:schemeClr val="tx2"/>
                </a:solidFill>
                <a:sym typeface="Wingdings" panose="05000000000000000000" pitchFamily="2" charset="2"/>
              </a:rPr>
              <a:t>for</a:t>
            </a:r>
            <a:r>
              <a:rPr lang="de-DE" sz="1800" dirty="0">
                <a:solidFill>
                  <a:schemeClr val="tx2"/>
                </a:solidFill>
                <a:sym typeface="Wingdings" panose="05000000000000000000" pitchFamily="2" charset="2"/>
              </a:rPr>
              <a:t> </a:t>
            </a:r>
            <a:r>
              <a:rPr lang="de-DE" sz="1800" dirty="0" err="1">
                <a:solidFill>
                  <a:schemeClr val="tx2"/>
                </a:solidFill>
                <a:sym typeface="Wingdings" panose="05000000000000000000" pitchFamily="2" charset="2"/>
              </a:rPr>
              <a:t>your</a:t>
            </a:r>
            <a:r>
              <a:rPr lang="de-DE" sz="1800" dirty="0">
                <a:solidFill>
                  <a:schemeClr val="tx2"/>
                </a:solidFill>
                <a:sym typeface="Wingdings" panose="05000000000000000000" pitchFamily="2" charset="2"/>
              </a:rPr>
              <a:t> </a:t>
            </a:r>
            <a:r>
              <a:rPr lang="de-DE" sz="1800" dirty="0" err="1">
                <a:solidFill>
                  <a:schemeClr val="tx2"/>
                </a:solidFill>
                <a:sym typeface="Wingdings" panose="05000000000000000000" pitchFamily="2" charset="2"/>
              </a:rPr>
              <a:t>hello</a:t>
            </a:r>
            <a:r>
              <a:rPr lang="de-DE" sz="1800" dirty="0">
                <a:solidFill>
                  <a:schemeClr val="tx2"/>
                </a:solidFill>
                <a:sym typeface="Wingdings" panose="05000000000000000000" pitchFamily="2" charset="2"/>
              </a:rPr>
              <a:t> </a:t>
            </a:r>
            <a:r>
              <a:rPr lang="de-DE" sz="1800" dirty="0" err="1">
                <a:solidFill>
                  <a:schemeClr val="tx2"/>
                </a:solidFill>
                <a:sym typeface="Wingdings" panose="05000000000000000000" pitchFamily="2" charset="2"/>
              </a:rPr>
              <a:t>world</a:t>
            </a:r>
            <a:r>
              <a:rPr lang="de-DE" sz="1800" dirty="0">
                <a:solidFill>
                  <a:schemeClr val="tx2"/>
                </a:solidFill>
                <a:sym typeface="Wingdings" panose="05000000000000000000" pitchFamily="2" charset="2"/>
              </a:rPr>
              <a:t> </a:t>
            </a:r>
            <a:r>
              <a:rPr lang="de-DE" sz="1800" dirty="0" err="1">
                <a:solidFill>
                  <a:schemeClr val="tx2"/>
                </a:solidFill>
                <a:sym typeface="Wingdings" panose="05000000000000000000" pitchFamily="2" charset="2"/>
              </a:rPr>
              <a:t>forward</a:t>
            </a:r>
            <a:r>
              <a:rPr lang="de-DE" sz="1800" dirty="0">
                <a:solidFill>
                  <a:schemeClr val="tx2"/>
                </a:solidFill>
                <a:sym typeface="Wingdings" panose="05000000000000000000" pitchFamily="2" charset="2"/>
              </a:rPr>
              <a:t> </a:t>
            </a:r>
            <a:r>
              <a:rPr lang="de-DE" sz="1800" dirty="0" err="1">
                <a:solidFill>
                  <a:schemeClr val="tx2"/>
                </a:solidFill>
                <a:sym typeface="Wingdings" panose="05000000000000000000" pitchFamily="2" charset="2"/>
              </a:rPr>
              <a:t>exercise</a:t>
            </a:r>
            <a:endParaRPr lang="de-DE" sz="1800" dirty="0">
              <a:solidFill>
                <a:schemeClr val="tx2"/>
              </a:solidFill>
              <a:sym typeface="Wingdings" panose="05000000000000000000" pitchFamily="2" charset="2"/>
            </a:endParaRPr>
          </a:p>
          <a:p>
            <a:pPr marL="342900" indent="-342900">
              <a:buFont typeface="+mj-lt"/>
              <a:buAutoNum type="arabicPeriod"/>
              <a:defRPr/>
            </a:pPr>
            <a:endParaRPr lang="de-DE" sz="1800" dirty="0">
              <a:solidFill>
                <a:schemeClr val="tx2"/>
              </a:solidFill>
            </a:endParaRPr>
          </a:p>
          <a:p>
            <a:pPr marL="342900" indent="-342900">
              <a:buFont typeface="+mj-lt"/>
              <a:buAutoNum type="arabicPeriod"/>
              <a:defRPr/>
            </a:pPr>
            <a:r>
              <a:rPr lang="en-US" sz="1800" b="1" dirty="0" err="1">
                <a:solidFill>
                  <a:schemeClr val="tx2"/>
                </a:solidFill>
              </a:rPr>
              <a:t>ln</a:t>
            </a:r>
            <a:r>
              <a:rPr lang="en-US" sz="1800" b="1" dirty="0">
                <a:solidFill>
                  <a:schemeClr val="tx2"/>
                </a:solidFill>
              </a:rPr>
              <a:t> -s /path/to/</a:t>
            </a:r>
            <a:r>
              <a:rPr lang="en-US" sz="1800" b="1" dirty="0" err="1">
                <a:solidFill>
                  <a:schemeClr val="tx2"/>
                </a:solidFill>
              </a:rPr>
              <a:t>metdata</a:t>
            </a:r>
            <a:r>
              <a:rPr lang="en-US" sz="1800" b="1" dirty="0">
                <a:solidFill>
                  <a:schemeClr val="tx2"/>
                </a:solidFill>
              </a:rPr>
              <a:t>/</a:t>
            </a:r>
            <a:r>
              <a:rPr lang="en-US" sz="1800" b="1" dirty="0" err="1">
                <a:solidFill>
                  <a:schemeClr val="tx2"/>
                </a:solidFill>
              </a:rPr>
              <a:t>ECMWF_meteorological_input</a:t>
            </a:r>
            <a:r>
              <a:rPr lang="en-US" sz="1800" b="1" dirty="0">
                <a:solidFill>
                  <a:schemeClr val="tx2"/>
                </a:solidFill>
              </a:rPr>
              <a:t>/ ./ </a:t>
            </a:r>
            <a:r>
              <a:rPr lang="en-US" sz="1800" dirty="0">
                <a:solidFill>
                  <a:schemeClr val="tx2"/>
                </a:solidFill>
              </a:rPr>
              <a:t>or </a:t>
            </a:r>
            <a:r>
              <a:rPr lang="en-US" sz="1800" b="1" dirty="0" err="1">
                <a:solidFill>
                  <a:schemeClr val="tx2"/>
                </a:solidFill>
              </a:rPr>
              <a:t>ln</a:t>
            </a:r>
            <a:r>
              <a:rPr lang="en-US" sz="1800" b="1" dirty="0">
                <a:solidFill>
                  <a:schemeClr val="tx2"/>
                </a:solidFill>
              </a:rPr>
              <a:t> -s /path/to/</a:t>
            </a:r>
            <a:r>
              <a:rPr lang="en-US" sz="1800" b="1" dirty="0" err="1">
                <a:solidFill>
                  <a:schemeClr val="tx2"/>
                </a:solidFill>
              </a:rPr>
              <a:t>metdata</a:t>
            </a:r>
            <a:r>
              <a:rPr lang="en-US" sz="1800" b="1" dirty="0">
                <a:solidFill>
                  <a:schemeClr val="tx2"/>
                </a:solidFill>
              </a:rPr>
              <a:t>/</a:t>
            </a:r>
            <a:r>
              <a:rPr lang="en-US" sz="1800" b="1" dirty="0" err="1">
                <a:solidFill>
                  <a:schemeClr val="tx2"/>
                </a:solidFill>
              </a:rPr>
              <a:t>NCEP_meteorological_input</a:t>
            </a:r>
            <a:r>
              <a:rPr lang="en-US" sz="1800" b="1" dirty="0">
                <a:solidFill>
                  <a:schemeClr val="tx2"/>
                </a:solidFill>
              </a:rPr>
              <a:t>/ ./</a:t>
            </a:r>
          </a:p>
          <a:p>
            <a:pPr marL="342900" indent="-342900">
              <a:buFont typeface="+mj-lt"/>
              <a:buAutoNum type="arabicPeriod"/>
              <a:defRPr/>
            </a:pPr>
            <a:endParaRPr lang="en-US" sz="1800" dirty="0">
              <a:solidFill>
                <a:srgbClr val="FF0000"/>
              </a:solidFill>
            </a:endParaRPr>
          </a:p>
          <a:p>
            <a:pPr marL="342900" indent="-342900">
              <a:buFont typeface="+mj-lt"/>
              <a:buAutoNum type="arabicPeriod"/>
              <a:defRPr/>
            </a:pPr>
            <a:endParaRPr lang="en-US" sz="18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7171" name="Rechteck 2"/>
          <p:cNvSpPr>
            <a:spLocks noChangeArrowheads="1"/>
          </p:cNvSpPr>
          <p:nvPr/>
        </p:nvSpPr>
        <p:spPr bwMode="auto">
          <a:xfrm>
            <a:off x="127000" y="0"/>
            <a:ext cx="7343775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>
              <a:lnSpc>
                <a:spcPct val="113000"/>
              </a:lnSpc>
              <a:buSzPct val="100000"/>
            </a:pPr>
            <a:r>
              <a:rPr lang="en-US" altLang="en-US" sz="2800">
                <a:solidFill>
                  <a:srgbClr val="FFFFFF"/>
                </a:solidFill>
              </a:rPr>
              <a:t>Some preparations… Preparing the structure</a:t>
            </a:r>
          </a:p>
        </p:txBody>
      </p:sp>
      <p:sp>
        <p:nvSpPr>
          <p:cNvPr id="7172" name="CuadroTexto 2"/>
          <p:cNvSpPr txBox="1">
            <a:spLocks noChangeArrowheads="1"/>
          </p:cNvSpPr>
          <p:nvPr/>
        </p:nvSpPr>
        <p:spPr bwMode="auto">
          <a:xfrm>
            <a:off x="503808" y="3347789"/>
            <a:ext cx="8858250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s-ES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Find the necessary meteorological input data sets in “</a:t>
            </a:r>
            <a:r>
              <a:rPr lang="en-US" altLang="en-US" dirty="0" err="1">
                <a:solidFill>
                  <a:schemeClr val="tx1"/>
                </a:solidFill>
                <a:latin typeface="Bradley Hand ITC" panose="03070402050302030203" pitchFamily="66" charset="0"/>
              </a:rPr>
              <a:t>ECMWF_meteorological_input</a:t>
            </a:r>
            <a:r>
              <a:rPr lang="en-US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” and “</a:t>
            </a:r>
            <a:r>
              <a:rPr lang="en-US" altLang="en-US" dirty="0" err="1">
                <a:solidFill>
                  <a:schemeClr val="tx1"/>
                </a:solidFill>
                <a:latin typeface="Bradley Hand ITC" panose="03070402050302030203" pitchFamily="66" charset="0"/>
              </a:rPr>
              <a:t>NCEP_meteorological_input</a:t>
            </a:r>
            <a:r>
              <a:rPr lang="en-US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” </a:t>
            </a:r>
            <a:r>
              <a:rPr lang="es-ES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for all the hands-on which path has to be entered in the respective pathnames file later on</a:t>
            </a:r>
            <a:r>
              <a:rPr lang="en-US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.</a:t>
            </a:r>
            <a:r>
              <a:rPr lang="es-ES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 </a:t>
            </a:r>
          </a:p>
          <a:p>
            <a:r>
              <a:rPr lang="es-ES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Meteorological files are heavy and it is best not to copy them in multiple places, linking is ideal.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/>
            </a:extLst>
          </p:cNvPr>
          <p:cNvSpPr/>
          <p:nvPr/>
        </p:nvSpPr>
        <p:spPr>
          <a:xfrm>
            <a:off x="95019" y="566842"/>
            <a:ext cx="9985605" cy="76636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  <a:defRPr/>
            </a:pPr>
            <a:r>
              <a:rPr lang="de-DE" sz="1800" b="1" dirty="0">
                <a:solidFill>
                  <a:schemeClr val="tx1"/>
                </a:solidFill>
              </a:rPr>
              <a:t>mkdir exercises</a:t>
            </a:r>
            <a:r>
              <a:rPr lang="de-DE" sz="1800" dirty="0">
                <a:solidFill>
                  <a:schemeClr val="tx1"/>
                </a:solidFill>
              </a:rPr>
              <a:t>     </a:t>
            </a:r>
            <a:r>
              <a:rPr lang="de-DE" sz="1800" dirty="0">
                <a:solidFill>
                  <a:schemeClr val="tx1"/>
                </a:solidFill>
                <a:sym typeface="Wingdings" panose="05000000000000000000" pitchFamily="2" charset="2"/>
              </a:rPr>
              <a:t> make the </a:t>
            </a:r>
            <a:r>
              <a:rPr lang="de-DE" sz="1800" i="1" dirty="0">
                <a:solidFill>
                  <a:schemeClr val="tx1"/>
                </a:solidFill>
                <a:sym typeface="Wingdings" panose="05000000000000000000" pitchFamily="2" charset="2"/>
              </a:rPr>
              <a:t>exercises</a:t>
            </a:r>
            <a:r>
              <a:rPr lang="de-DE" sz="1800" dirty="0">
                <a:solidFill>
                  <a:schemeClr val="tx1"/>
                </a:solidFill>
                <a:sym typeface="Wingdings" panose="05000000000000000000" pitchFamily="2" charset="2"/>
              </a:rPr>
              <a:t> folder</a:t>
            </a:r>
            <a:endParaRPr lang="de-DE" sz="1800" dirty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  <a:defRPr/>
            </a:pPr>
            <a:endParaRPr lang="de-DE" sz="1800" dirty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  <a:defRPr/>
            </a:pPr>
            <a:r>
              <a:rPr lang="de-DE" sz="1800" b="1" dirty="0">
                <a:solidFill>
                  <a:schemeClr val="tx1"/>
                </a:solidFill>
              </a:rPr>
              <a:t>cd </a:t>
            </a:r>
            <a:r>
              <a:rPr lang="de-DE" sz="1800" b="1" dirty="0" err="1" smtClean="0">
                <a:solidFill>
                  <a:schemeClr val="tx1"/>
                </a:solidFill>
              </a:rPr>
              <a:t>exercises</a:t>
            </a:r>
            <a:r>
              <a:rPr lang="de-DE" sz="1800" dirty="0" smtClean="0">
                <a:solidFill>
                  <a:schemeClr val="tx1"/>
                </a:solidFill>
              </a:rPr>
              <a:t> </a:t>
            </a:r>
            <a:r>
              <a:rPr lang="de-DE" sz="1800" dirty="0">
                <a:solidFill>
                  <a:schemeClr val="tx1"/>
                </a:solidFill>
                <a:sym typeface="Wingdings" panose="05000000000000000000" pitchFamily="2" charset="2"/>
              </a:rPr>
              <a:t> enter the </a:t>
            </a:r>
            <a:r>
              <a:rPr lang="de-DE" sz="1800" i="1" dirty="0" err="1">
                <a:solidFill>
                  <a:schemeClr val="tx1"/>
                </a:solidFill>
                <a:sym typeface="Wingdings" panose="05000000000000000000" pitchFamily="2" charset="2"/>
              </a:rPr>
              <a:t>exercises</a:t>
            </a:r>
            <a:r>
              <a:rPr lang="de-DE" sz="18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de-DE" sz="18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folder</a:t>
            </a:r>
            <a:endParaRPr lang="de-DE" sz="1800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342900" indent="-342900">
              <a:buFont typeface="+mj-lt"/>
              <a:buAutoNum type="arabicPeriod"/>
              <a:defRPr/>
            </a:pPr>
            <a:endParaRPr lang="de-DE" sz="1800" dirty="0">
              <a:solidFill>
                <a:schemeClr val="tx2"/>
              </a:solidFill>
            </a:endParaRPr>
          </a:p>
          <a:p>
            <a:pPr marL="342900" indent="-342900">
              <a:buFont typeface="+mj-lt"/>
              <a:buAutoNum type="arabicPeriod"/>
              <a:defRPr/>
            </a:pPr>
            <a:r>
              <a:rPr lang="de-DE" sz="1800" b="1" dirty="0" err="1">
                <a:solidFill>
                  <a:schemeClr val="tx2"/>
                </a:solidFill>
              </a:rPr>
              <a:t>mkdir</a:t>
            </a:r>
            <a:r>
              <a:rPr lang="de-DE" sz="1800" b="1" dirty="0">
                <a:solidFill>
                  <a:schemeClr val="tx2"/>
                </a:solidFill>
              </a:rPr>
              <a:t> </a:t>
            </a:r>
            <a:r>
              <a:rPr lang="de-DE" sz="1800" b="1" dirty="0" err="1">
                <a:solidFill>
                  <a:schemeClr val="tx2"/>
                </a:solidFill>
              </a:rPr>
              <a:t>Hello_World_fwd</a:t>
            </a:r>
            <a:r>
              <a:rPr lang="de-DE" sz="1800" dirty="0">
                <a:solidFill>
                  <a:schemeClr val="tx2"/>
                </a:solidFill>
              </a:rPr>
              <a:t> </a:t>
            </a:r>
            <a:r>
              <a:rPr lang="de-DE" sz="1800" dirty="0" err="1" smtClean="0">
                <a:solidFill>
                  <a:schemeClr val="tx2"/>
                </a:solidFill>
              </a:rPr>
              <a:t>and</a:t>
            </a:r>
            <a:r>
              <a:rPr lang="de-DE" sz="1800" dirty="0" smtClean="0">
                <a:solidFill>
                  <a:schemeClr val="tx2"/>
                </a:solidFill>
              </a:rPr>
              <a:t> </a:t>
            </a:r>
            <a:r>
              <a:rPr lang="de-DE" sz="1800" b="1" dirty="0" smtClean="0">
                <a:solidFill>
                  <a:schemeClr val="tx2"/>
                </a:solidFill>
              </a:rPr>
              <a:t>cd </a:t>
            </a:r>
            <a:r>
              <a:rPr lang="de-DE" sz="1800" b="1" dirty="0" err="1" smtClean="0">
                <a:solidFill>
                  <a:schemeClr val="tx2"/>
                </a:solidFill>
              </a:rPr>
              <a:t>Hello_World_fwd</a:t>
            </a:r>
            <a:endParaRPr lang="de-DE" sz="1800" b="1" dirty="0" smtClean="0">
              <a:solidFill>
                <a:schemeClr val="tx2"/>
              </a:solidFill>
            </a:endParaRPr>
          </a:p>
          <a:p>
            <a:pPr marL="342900" indent="-342900">
              <a:buFont typeface="+mj-lt"/>
              <a:buAutoNum type="arabicPeriod"/>
              <a:defRPr/>
            </a:pPr>
            <a:endParaRPr lang="de-DE" sz="1800" dirty="0">
              <a:solidFill>
                <a:schemeClr val="tx2"/>
              </a:solidFill>
            </a:endParaRPr>
          </a:p>
          <a:p>
            <a:pPr marL="342900" indent="-342900">
              <a:buFont typeface="+mj-lt"/>
              <a:buAutoNum type="arabicPeriod"/>
              <a:defRPr/>
            </a:pPr>
            <a:r>
              <a:rPr lang="en-US" sz="1800" b="1" dirty="0" err="1" smtClean="0">
                <a:solidFill>
                  <a:schemeClr val="tx2"/>
                </a:solidFill>
              </a:rPr>
              <a:t>ln</a:t>
            </a:r>
            <a:r>
              <a:rPr lang="en-US" sz="1800" b="1" dirty="0" smtClean="0">
                <a:solidFill>
                  <a:schemeClr val="tx2"/>
                </a:solidFill>
              </a:rPr>
              <a:t> </a:t>
            </a:r>
            <a:r>
              <a:rPr lang="en-US" sz="1800" b="1" dirty="0">
                <a:solidFill>
                  <a:schemeClr val="tx2"/>
                </a:solidFill>
              </a:rPr>
              <a:t>-s /path/to/</a:t>
            </a:r>
            <a:r>
              <a:rPr lang="en-US" sz="1800" b="1" dirty="0" err="1">
                <a:solidFill>
                  <a:schemeClr val="tx2"/>
                </a:solidFill>
              </a:rPr>
              <a:t>metdata</a:t>
            </a:r>
            <a:r>
              <a:rPr lang="en-US" sz="1800" b="1" dirty="0">
                <a:solidFill>
                  <a:schemeClr val="tx2"/>
                </a:solidFill>
              </a:rPr>
              <a:t>/</a:t>
            </a:r>
            <a:r>
              <a:rPr lang="en-US" sz="1800" b="1" dirty="0" err="1">
                <a:solidFill>
                  <a:schemeClr val="tx2"/>
                </a:solidFill>
              </a:rPr>
              <a:t>ECMWF_meteorological_input</a:t>
            </a:r>
            <a:r>
              <a:rPr lang="en-US" sz="1800" b="1" dirty="0">
                <a:solidFill>
                  <a:schemeClr val="tx2"/>
                </a:solidFill>
              </a:rPr>
              <a:t>/ ./ </a:t>
            </a:r>
            <a:r>
              <a:rPr lang="en-US" sz="1800" dirty="0">
                <a:solidFill>
                  <a:schemeClr val="tx2"/>
                </a:solidFill>
              </a:rPr>
              <a:t>or </a:t>
            </a:r>
            <a:r>
              <a:rPr lang="en-US" sz="1800" b="1" dirty="0" err="1">
                <a:solidFill>
                  <a:schemeClr val="tx2"/>
                </a:solidFill>
              </a:rPr>
              <a:t>ln</a:t>
            </a:r>
            <a:r>
              <a:rPr lang="en-US" sz="1800" b="1" dirty="0">
                <a:solidFill>
                  <a:schemeClr val="tx2"/>
                </a:solidFill>
              </a:rPr>
              <a:t> -s /path/to/</a:t>
            </a:r>
            <a:r>
              <a:rPr lang="en-US" sz="1800" b="1" dirty="0" err="1">
                <a:solidFill>
                  <a:schemeClr val="tx2"/>
                </a:solidFill>
              </a:rPr>
              <a:t>metdata</a:t>
            </a:r>
            <a:r>
              <a:rPr lang="en-US" sz="1800" b="1" dirty="0">
                <a:solidFill>
                  <a:schemeClr val="tx2"/>
                </a:solidFill>
              </a:rPr>
              <a:t>/</a:t>
            </a:r>
            <a:r>
              <a:rPr lang="en-US" sz="1800" b="1" dirty="0" err="1">
                <a:solidFill>
                  <a:schemeClr val="tx2"/>
                </a:solidFill>
              </a:rPr>
              <a:t>NCEP_meteorological_input</a:t>
            </a:r>
            <a:r>
              <a:rPr lang="en-US" sz="1800" b="1" dirty="0">
                <a:solidFill>
                  <a:schemeClr val="tx2"/>
                </a:solidFill>
              </a:rPr>
              <a:t>/ ./</a:t>
            </a:r>
          </a:p>
          <a:p>
            <a:pPr marL="342900" indent="-342900">
              <a:buFont typeface="+mj-lt"/>
              <a:buAutoNum type="arabicPeriod"/>
              <a:defRPr/>
            </a:pPr>
            <a:endParaRPr lang="de-DE" sz="1800" dirty="0">
              <a:solidFill>
                <a:schemeClr val="tx2"/>
              </a:solidFill>
            </a:endParaRPr>
          </a:p>
          <a:p>
            <a:pPr marL="342900" indent="-342900">
              <a:buFont typeface="+mj-lt"/>
              <a:buAutoNum type="arabicPeriod"/>
              <a:defRPr/>
            </a:pPr>
            <a:r>
              <a:rPr lang="de-DE" sz="1800" dirty="0">
                <a:solidFill>
                  <a:schemeClr val="tx2"/>
                </a:solidFill>
              </a:rPr>
              <a:t>Copy pathnames file and options folder from FLEXPART 10 </a:t>
            </a:r>
            <a:r>
              <a:rPr lang="de-DE" sz="1800" dirty="0" err="1" smtClean="0">
                <a:solidFill>
                  <a:schemeClr val="tx2"/>
                </a:solidFill>
              </a:rPr>
              <a:t>folder</a:t>
            </a:r>
            <a:r>
              <a:rPr lang="de-DE" sz="1800" dirty="0" smtClean="0">
                <a:solidFill>
                  <a:schemeClr val="tx2"/>
                </a:solidFill>
              </a:rPr>
              <a:t>. </a:t>
            </a:r>
            <a:r>
              <a:rPr lang="de-DE" sz="1800" u="sng" dirty="0" err="1" smtClean="0">
                <a:solidFill>
                  <a:schemeClr val="tx2"/>
                </a:solidFill>
              </a:rPr>
              <a:t>Pathnames</a:t>
            </a:r>
            <a:r>
              <a:rPr lang="de-DE" sz="1800" u="sng" dirty="0" smtClean="0">
                <a:solidFill>
                  <a:schemeClr val="tx2"/>
                </a:solidFill>
              </a:rPr>
              <a:t> </a:t>
            </a:r>
            <a:r>
              <a:rPr lang="de-DE" sz="1800" u="sng" dirty="0" err="1" smtClean="0">
                <a:solidFill>
                  <a:schemeClr val="tx2"/>
                </a:solidFill>
              </a:rPr>
              <a:t>file</a:t>
            </a:r>
            <a:r>
              <a:rPr lang="de-DE" sz="1800" u="sng" dirty="0" smtClean="0">
                <a:solidFill>
                  <a:schemeClr val="tx2"/>
                </a:solidFill>
              </a:rPr>
              <a:t> </a:t>
            </a:r>
            <a:r>
              <a:rPr lang="de-DE" sz="1800" u="sng" dirty="0" err="1" smtClean="0">
                <a:solidFill>
                  <a:schemeClr val="tx2"/>
                </a:solidFill>
              </a:rPr>
              <a:t>has</a:t>
            </a:r>
            <a:r>
              <a:rPr lang="de-DE" sz="1800" u="sng" dirty="0" smtClean="0">
                <a:solidFill>
                  <a:schemeClr val="tx2"/>
                </a:solidFill>
              </a:rPr>
              <a:t> </a:t>
            </a:r>
            <a:r>
              <a:rPr lang="de-DE" sz="1800" u="sng" dirty="0" err="1" smtClean="0">
                <a:solidFill>
                  <a:schemeClr val="tx2"/>
                </a:solidFill>
              </a:rPr>
              <a:t>to</a:t>
            </a:r>
            <a:r>
              <a:rPr lang="de-DE" sz="1800" u="sng" dirty="0" smtClean="0">
                <a:solidFill>
                  <a:schemeClr val="tx2"/>
                </a:solidFill>
              </a:rPr>
              <a:t> </a:t>
            </a:r>
            <a:r>
              <a:rPr lang="de-DE" sz="1800" u="sng" dirty="0" err="1" smtClean="0">
                <a:solidFill>
                  <a:schemeClr val="tx2"/>
                </a:solidFill>
              </a:rPr>
              <a:t>be</a:t>
            </a:r>
            <a:r>
              <a:rPr lang="de-DE" sz="1800" u="sng" dirty="0" smtClean="0">
                <a:solidFill>
                  <a:schemeClr val="tx2"/>
                </a:solidFill>
              </a:rPr>
              <a:t> </a:t>
            </a:r>
            <a:r>
              <a:rPr lang="de-DE" sz="1800" u="sng" dirty="0" err="1" smtClean="0">
                <a:solidFill>
                  <a:schemeClr val="tx2"/>
                </a:solidFill>
              </a:rPr>
              <a:t>edited</a:t>
            </a:r>
            <a:r>
              <a:rPr lang="de-DE" sz="1800" u="sng" dirty="0" smtClean="0">
                <a:solidFill>
                  <a:schemeClr val="tx2"/>
                </a:solidFill>
              </a:rPr>
              <a:t> </a:t>
            </a:r>
            <a:r>
              <a:rPr lang="de-DE" sz="1800" u="sng" dirty="0" err="1" smtClean="0">
                <a:solidFill>
                  <a:schemeClr val="tx2"/>
                </a:solidFill>
              </a:rPr>
              <a:t>accordingly</a:t>
            </a:r>
            <a:r>
              <a:rPr lang="de-DE" sz="1800" u="sng" dirty="0" smtClean="0">
                <a:solidFill>
                  <a:schemeClr val="tx2"/>
                </a:solidFill>
              </a:rPr>
              <a:t> </a:t>
            </a:r>
            <a:r>
              <a:rPr lang="de-DE" sz="1800" u="sng" dirty="0" err="1" smtClean="0">
                <a:solidFill>
                  <a:schemeClr val="tx2"/>
                </a:solidFill>
              </a:rPr>
              <a:t>for</a:t>
            </a:r>
            <a:r>
              <a:rPr lang="de-DE" sz="1800" u="sng" dirty="0" smtClean="0">
                <a:solidFill>
                  <a:schemeClr val="tx2"/>
                </a:solidFill>
              </a:rPr>
              <a:t> </a:t>
            </a:r>
            <a:r>
              <a:rPr lang="de-DE" sz="1800" u="sng" dirty="0" err="1" smtClean="0">
                <a:solidFill>
                  <a:schemeClr val="tx2"/>
                </a:solidFill>
              </a:rPr>
              <a:t>every</a:t>
            </a:r>
            <a:r>
              <a:rPr lang="de-DE" sz="1800" u="sng" dirty="0" smtClean="0">
                <a:solidFill>
                  <a:schemeClr val="tx2"/>
                </a:solidFill>
              </a:rPr>
              <a:t> </a:t>
            </a:r>
            <a:r>
              <a:rPr lang="de-DE" sz="1800" u="sng" dirty="0" err="1" smtClean="0">
                <a:solidFill>
                  <a:schemeClr val="tx2"/>
                </a:solidFill>
              </a:rPr>
              <a:t>exercise</a:t>
            </a:r>
            <a:r>
              <a:rPr lang="de-DE" sz="1800" u="sng" dirty="0" smtClean="0">
                <a:solidFill>
                  <a:schemeClr val="tx2"/>
                </a:solidFill>
              </a:rPr>
              <a:t>! </a:t>
            </a:r>
            <a:endParaRPr lang="de-DE" sz="1800" u="sng" dirty="0">
              <a:solidFill>
                <a:schemeClr val="tx2"/>
              </a:solidFill>
            </a:endParaRPr>
          </a:p>
          <a:p>
            <a:pPr marL="342900" indent="-342900">
              <a:buFont typeface="+mj-lt"/>
              <a:buAutoNum type="arabicPeriod"/>
              <a:defRPr/>
            </a:pPr>
            <a:endParaRPr lang="de-DE" sz="1800" dirty="0">
              <a:solidFill>
                <a:schemeClr val="tx2"/>
              </a:solidFill>
            </a:endParaRPr>
          </a:p>
          <a:p>
            <a:pPr marL="342900" indent="-342900">
              <a:buFont typeface="+mj-lt"/>
              <a:buAutoNum type="arabicPeriod"/>
              <a:defRPr/>
            </a:pPr>
            <a:r>
              <a:rPr lang="de-DE" sz="1800" b="1" dirty="0">
                <a:solidFill>
                  <a:schemeClr val="tx1"/>
                </a:solidFill>
              </a:rPr>
              <a:t>cd </a:t>
            </a:r>
            <a:r>
              <a:rPr lang="de-DE" sz="1800" b="1" dirty="0" err="1" smtClean="0">
                <a:solidFill>
                  <a:schemeClr val="tx1"/>
                </a:solidFill>
              </a:rPr>
              <a:t>options</a:t>
            </a:r>
            <a:r>
              <a:rPr lang="de-DE" sz="1800" dirty="0" smtClean="0">
                <a:solidFill>
                  <a:schemeClr val="tx1"/>
                </a:solidFill>
              </a:rPr>
              <a:t> </a:t>
            </a:r>
            <a:r>
              <a:rPr lang="de-DE" sz="1800" dirty="0">
                <a:solidFill>
                  <a:schemeClr val="tx1"/>
                </a:solidFill>
              </a:rPr>
              <a:t>Replace sub-folder SPECIES by ln -s </a:t>
            </a:r>
            <a:r>
              <a:rPr lang="de-DE" sz="1800" dirty="0" smtClean="0">
                <a:solidFill>
                  <a:schemeClr val="tx1"/>
                </a:solidFill>
              </a:rPr>
              <a:t>/</a:t>
            </a:r>
            <a:r>
              <a:rPr lang="en-US" sz="1800" dirty="0" smtClean="0">
                <a:solidFill>
                  <a:schemeClr val="tx1"/>
                </a:solidFill>
              </a:rPr>
              <a:t>path/to</a:t>
            </a:r>
            <a:r>
              <a:rPr lang="de-DE" sz="1800" dirty="0" smtClean="0">
                <a:solidFill>
                  <a:schemeClr val="tx1"/>
                </a:solidFill>
              </a:rPr>
              <a:t>/SPECIES</a:t>
            </a:r>
            <a:r>
              <a:rPr lang="de-DE" sz="1800" dirty="0">
                <a:solidFill>
                  <a:schemeClr val="tx1"/>
                </a:solidFill>
              </a:rPr>
              <a:t>/ </a:t>
            </a:r>
            <a:r>
              <a:rPr lang="de-DE" sz="1800" dirty="0" smtClean="0">
                <a:solidFill>
                  <a:schemeClr val="tx1"/>
                </a:solidFill>
              </a:rPr>
              <a:t>./</a:t>
            </a:r>
          </a:p>
          <a:p>
            <a:pPr marL="342900" indent="-342900">
              <a:buFont typeface="+mj-lt"/>
              <a:buAutoNum type="arabicPeriod"/>
              <a:defRPr/>
            </a:pPr>
            <a:endParaRPr lang="de-DE" sz="1800" dirty="0">
              <a:solidFill>
                <a:schemeClr val="tx2"/>
              </a:solidFill>
            </a:endParaRPr>
          </a:p>
          <a:p>
            <a:pPr marL="342900" indent="-342900">
              <a:buFont typeface="+mj-lt"/>
              <a:buAutoNum type="arabicPeriod"/>
              <a:defRPr/>
            </a:pPr>
            <a:r>
              <a:rPr lang="de-DE" sz="1800" dirty="0">
                <a:solidFill>
                  <a:schemeClr val="tx2"/>
                </a:solidFill>
              </a:rPr>
              <a:t>Link FLEXPART </a:t>
            </a:r>
            <a:r>
              <a:rPr lang="de-DE" sz="1800" dirty="0" err="1">
                <a:solidFill>
                  <a:schemeClr val="tx2"/>
                </a:solidFill>
              </a:rPr>
              <a:t>g</a:t>
            </a:r>
            <a:r>
              <a:rPr lang="de-DE" sz="1800" dirty="0" err="1" smtClean="0">
                <a:solidFill>
                  <a:schemeClr val="tx2"/>
                </a:solidFill>
              </a:rPr>
              <a:t>fortran</a:t>
            </a:r>
            <a:r>
              <a:rPr lang="de-DE" sz="1800" dirty="0" smtClean="0">
                <a:solidFill>
                  <a:schemeClr val="tx2"/>
                </a:solidFill>
              </a:rPr>
              <a:t> </a:t>
            </a:r>
            <a:r>
              <a:rPr lang="de-DE" sz="1800" dirty="0" err="1">
                <a:solidFill>
                  <a:schemeClr val="tx2"/>
                </a:solidFill>
              </a:rPr>
              <a:t>e</a:t>
            </a:r>
            <a:r>
              <a:rPr lang="de-DE" sz="1800" dirty="0" err="1" smtClean="0">
                <a:solidFill>
                  <a:schemeClr val="tx2"/>
                </a:solidFill>
              </a:rPr>
              <a:t>xecutable</a:t>
            </a:r>
            <a:r>
              <a:rPr lang="de-DE" sz="1800" dirty="0" smtClean="0">
                <a:solidFill>
                  <a:schemeClr val="tx2"/>
                </a:solidFill>
              </a:rPr>
              <a:t> </a:t>
            </a:r>
            <a:r>
              <a:rPr lang="de-DE" sz="1800" dirty="0" err="1">
                <a:solidFill>
                  <a:schemeClr val="tx2"/>
                </a:solidFill>
              </a:rPr>
              <a:t>to</a:t>
            </a:r>
            <a:r>
              <a:rPr lang="de-DE" sz="1800" dirty="0">
                <a:solidFill>
                  <a:schemeClr val="tx2"/>
                </a:solidFill>
              </a:rPr>
              <a:t> </a:t>
            </a:r>
            <a:r>
              <a:rPr lang="de-DE" sz="1800" dirty="0" err="1">
                <a:solidFill>
                  <a:schemeClr val="tx2"/>
                </a:solidFill>
              </a:rPr>
              <a:t>working</a:t>
            </a:r>
            <a:r>
              <a:rPr lang="de-DE" sz="1800" dirty="0">
                <a:solidFill>
                  <a:schemeClr val="tx2"/>
                </a:solidFill>
              </a:rPr>
              <a:t> </a:t>
            </a:r>
            <a:r>
              <a:rPr lang="de-DE" sz="1800" dirty="0" err="1">
                <a:solidFill>
                  <a:schemeClr val="tx2"/>
                </a:solidFill>
              </a:rPr>
              <a:t>directory</a:t>
            </a:r>
            <a:r>
              <a:rPr lang="de-DE" sz="1800" dirty="0">
                <a:solidFill>
                  <a:schemeClr val="tx2"/>
                </a:solidFill>
              </a:rPr>
              <a:t> (i.e., </a:t>
            </a:r>
            <a:r>
              <a:rPr lang="de-DE" sz="1800" dirty="0" err="1">
                <a:solidFill>
                  <a:schemeClr val="tx2"/>
                </a:solidFill>
              </a:rPr>
              <a:t>Hello_World_fwd</a:t>
            </a:r>
            <a:r>
              <a:rPr lang="de-DE" sz="1800" dirty="0">
                <a:solidFill>
                  <a:schemeClr val="tx2"/>
                </a:solidFill>
              </a:rPr>
              <a:t>)</a:t>
            </a:r>
          </a:p>
          <a:p>
            <a:pPr marL="342900" indent="-342900">
              <a:buFont typeface="+mj-lt"/>
              <a:buAutoNum type="arabicPeriod"/>
              <a:defRPr/>
            </a:pPr>
            <a:endParaRPr lang="de-DE" sz="1800" dirty="0">
              <a:solidFill>
                <a:schemeClr val="tx2"/>
              </a:solidFill>
            </a:endParaRPr>
          </a:p>
          <a:p>
            <a:pPr marL="342900" indent="-342900">
              <a:buFont typeface="+mj-lt"/>
              <a:buAutoNum type="arabicPeriod"/>
              <a:defRPr/>
            </a:pPr>
            <a:r>
              <a:rPr lang="de-DE" sz="1800" dirty="0" err="1" smtClean="0">
                <a:solidFill>
                  <a:schemeClr val="tx2"/>
                </a:solidFill>
              </a:rPr>
              <a:t>cp</a:t>
            </a:r>
            <a:r>
              <a:rPr lang="de-DE" sz="1800" dirty="0" smtClean="0">
                <a:solidFill>
                  <a:schemeClr val="tx2"/>
                </a:solidFill>
              </a:rPr>
              <a:t>  /</a:t>
            </a:r>
            <a:r>
              <a:rPr lang="en-US" sz="1800" dirty="0" smtClean="0">
                <a:solidFill>
                  <a:schemeClr val="tx2"/>
                </a:solidFill>
              </a:rPr>
              <a:t>path/to/plotting</a:t>
            </a:r>
            <a:r>
              <a:rPr lang="de-DE" sz="1800" dirty="0" smtClean="0">
                <a:solidFill>
                  <a:schemeClr val="tx2"/>
                </a:solidFill>
              </a:rPr>
              <a:t>/plot_FLEX_binary.py ./</a:t>
            </a:r>
          </a:p>
          <a:p>
            <a:pPr>
              <a:defRPr/>
            </a:pPr>
            <a:r>
              <a:rPr lang="de-DE" sz="1800" dirty="0">
                <a:solidFill>
                  <a:schemeClr val="tx2"/>
                </a:solidFill>
              </a:rPr>
              <a:t>	</a:t>
            </a:r>
            <a:r>
              <a:rPr lang="de-DE" sz="1800" dirty="0" err="1" smtClean="0">
                <a:solidFill>
                  <a:schemeClr val="tx2"/>
                </a:solidFill>
              </a:rPr>
              <a:t>cp</a:t>
            </a:r>
            <a:r>
              <a:rPr lang="de-DE" sz="1800" dirty="0" smtClean="0">
                <a:solidFill>
                  <a:schemeClr val="tx2"/>
                </a:solidFill>
              </a:rPr>
              <a:t> /</a:t>
            </a:r>
            <a:r>
              <a:rPr lang="en-US" sz="1800" dirty="0" smtClean="0">
                <a:solidFill>
                  <a:schemeClr val="tx2"/>
                </a:solidFill>
              </a:rPr>
              <a:t>path/to/plotting</a:t>
            </a:r>
            <a:r>
              <a:rPr lang="de-DE" sz="1800" dirty="0" smtClean="0">
                <a:solidFill>
                  <a:schemeClr val="tx2"/>
                </a:solidFill>
              </a:rPr>
              <a:t>/read_header.py ./</a:t>
            </a:r>
          </a:p>
          <a:p>
            <a:pPr>
              <a:defRPr/>
            </a:pPr>
            <a:r>
              <a:rPr lang="de-DE" sz="1800" dirty="0">
                <a:solidFill>
                  <a:schemeClr val="tx2"/>
                </a:solidFill>
              </a:rPr>
              <a:t>	</a:t>
            </a:r>
            <a:r>
              <a:rPr lang="de-DE" sz="1800" dirty="0" err="1" smtClean="0">
                <a:solidFill>
                  <a:schemeClr val="tx2"/>
                </a:solidFill>
              </a:rPr>
              <a:t>cp</a:t>
            </a:r>
            <a:r>
              <a:rPr lang="de-DE" sz="1800" dirty="0" smtClean="0">
                <a:solidFill>
                  <a:schemeClr val="tx2"/>
                </a:solidFill>
              </a:rPr>
              <a:t> /</a:t>
            </a:r>
            <a:r>
              <a:rPr lang="en-US" sz="1800" dirty="0" smtClean="0">
                <a:solidFill>
                  <a:schemeClr val="tx2"/>
                </a:solidFill>
              </a:rPr>
              <a:t>path/to/plotting</a:t>
            </a:r>
            <a:r>
              <a:rPr lang="de-DE" sz="1800" dirty="0" smtClean="0">
                <a:solidFill>
                  <a:schemeClr val="tx2"/>
                </a:solidFill>
              </a:rPr>
              <a:t>/read_grid.py ./</a:t>
            </a:r>
            <a:endParaRPr lang="de-DE" sz="1800" dirty="0">
              <a:solidFill>
                <a:schemeClr val="tx2"/>
              </a:solidFill>
            </a:endParaRPr>
          </a:p>
          <a:p>
            <a:pPr marL="342900" indent="-342900">
              <a:buFont typeface="+mj-lt"/>
              <a:buAutoNum type="arabicPeriod"/>
              <a:defRPr/>
            </a:pPr>
            <a:endParaRPr lang="de-DE" sz="1800" dirty="0">
              <a:solidFill>
                <a:srgbClr val="FF0000"/>
              </a:solidFill>
            </a:endParaRPr>
          </a:p>
          <a:p>
            <a:pPr>
              <a:defRPr/>
            </a:pPr>
            <a:r>
              <a:rPr lang="de-DE" sz="1800" dirty="0" smtClean="0">
                <a:solidFill>
                  <a:schemeClr val="tx1"/>
                </a:solidFill>
              </a:rPr>
              <a:t>9. </a:t>
            </a:r>
            <a:r>
              <a:rPr lang="de-DE" sz="1800" dirty="0" err="1" smtClean="0">
                <a:solidFill>
                  <a:schemeClr val="tx1"/>
                </a:solidFill>
              </a:rPr>
              <a:t>mkdir</a:t>
            </a:r>
            <a:r>
              <a:rPr lang="de-DE" sz="1800" dirty="0" smtClean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output</a:t>
            </a:r>
            <a:r>
              <a:rPr lang="de-DE" sz="1800" dirty="0" smtClean="0">
                <a:solidFill>
                  <a:schemeClr val="tx1"/>
                </a:solidFill>
              </a:rPr>
              <a:t>_[ECMWF,NCEP</a:t>
            </a:r>
            <a:r>
              <a:rPr lang="de-DE" sz="1800" dirty="0">
                <a:solidFill>
                  <a:schemeClr val="tx1"/>
                </a:solidFill>
              </a:rPr>
              <a:t>]</a:t>
            </a:r>
          </a:p>
          <a:p>
            <a:pPr>
              <a:defRPr/>
            </a:pPr>
            <a:endParaRPr lang="de-DE" sz="1800" dirty="0">
              <a:solidFill>
                <a:schemeClr val="tx1"/>
              </a:solidFill>
            </a:endParaRPr>
          </a:p>
          <a:p>
            <a:pPr>
              <a:defRPr/>
            </a:pPr>
            <a:r>
              <a:rPr lang="de-DE" b="1" dirty="0" err="1">
                <a:solidFill>
                  <a:srgbClr val="FF0000"/>
                </a:solidFill>
                <a:latin typeface="Bradley Hand ITC" panose="03070402050302030203" pitchFamily="66" charset="0"/>
              </a:rPr>
              <a:t>Remember</a:t>
            </a:r>
            <a:r>
              <a:rPr lang="de-DE" b="1" dirty="0">
                <a:solidFill>
                  <a:srgbClr val="FF0000"/>
                </a:solidFill>
                <a:latin typeface="Bradley Hand ITC" panose="03070402050302030203" pitchFamily="66" charset="0"/>
              </a:rPr>
              <a:t> </a:t>
            </a:r>
            <a:r>
              <a:rPr lang="de-DE" b="1" dirty="0" err="1">
                <a:solidFill>
                  <a:srgbClr val="FF0000"/>
                </a:solidFill>
                <a:latin typeface="Bradley Hand ITC" panose="03070402050302030203" pitchFamily="66" charset="0"/>
              </a:rPr>
              <a:t>steps</a:t>
            </a:r>
            <a:r>
              <a:rPr lang="de-DE" b="1" dirty="0">
                <a:solidFill>
                  <a:srgbClr val="FF0000"/>
                </a:solidFill>
                <a:latin typeface="Bradley Hand ITC" panose="03070402050302030203" pitchFamily="66" charset="0"/>
              </a:rPr>
              <a:t> </a:t>
            </a:r>
            <a:r>
              <a:rPr lang="de-DE" b="1" dirty="0" smtClean="0">
                <a:solidFill>
                  <a:srgbClr val="FF0000"/>
                </a:solidFill>
                <a:latin typeface="Bradley Hand ITC" panose="03070402050302030203" pitchFamily="66" charset="0"/>
              </a:rPr>
              <a:t>3 </a:t>
            </a:r>
            <a:r>
              <a:rPr lang="de-DE" b="1" dirty="0" err="1">
                <a:solidFill>
                  <a:srgbClr val="FF0000"/>
                </a:solidFill>
                <a:latin typeface="Bradley Hand ITC" panose="03070402050302030203" pitchFamily="66" charset="0"/>
              </a:rPr>
              <a:t>to</a:t>
            </a:r>
            <a:r>
              <a:rPr lang="de-DE" b="1" dirty="0">
                <a:solidFill>
                  <a:srgbClr val="FF0000"/>
                </a:solidFill>
                <a:latin typeface="Bradley Hand ITC" panose="03070402050302030203" pitchFamily="66" charset="0"/>
              </a:rPr>
              <a:t> 9 </a:t>
            </a:r>
            <a:r>
              <a:rPr lang="de-DE" b="1" dirty="0" err="1">
                <a:solidFill>
                  <a:srgbClr val="FF0000"/>
                </a:solidFill>
                <a:latin typeface="Bradley Hand ITC" panose="03070402050302030203" pitchFamily="66" charset="0"/>
              </a:rPr>
              <a:t>for</a:t>
            </a:r>
            <a:r>
              <a:rPr lang="de-DE" b="1" dirty="0">
                <a:solidFill>
                  <a:srgbClr val="FF0000"/>
                </a:solidFill>
                <a:latin typeface="Bradley Hand ITC" panose="03070402050302030203" pitchFamily="66" charset="0"/>
              </a:rPr>
              <a:t> all </a:t>
            </a:r>
            <a:r>
              <a:rPr lang="de-DE" b="1" dirty="0" err="1">
                <a:solidFill>
                  <a:srgbClr val="FF0000"/>
                </a:solidFill>
                <a:latin typeface="Bradley Hand ITC" panose="03070402050302030203" pitchFamily="66" charset="0"/>
              </a:rPr>
              <a:t>test</a:t>
            </a:r>
            <a:r>
              <a:rPr lang="de-DE" b="1" dirty="0">
                <a:solidFill>
                  <a:srgbClr val="FF0000"/>
                </a:solidFill>
                <a:latin typeface="Bradley Hand ITC" panose="03070402050302030203" pitchFamily="66" charset="0"/>
              </a:rPr>
              <a:t> </a:t>
            </a:r>
            <a:r>
              <a:rPr lang="de-DE" b="1" dirty="0" err="1">
                <a:solidFill>
                  <a:srgbClr val="FF0000"/>
                </a:solidFill>
                <a:latin typeface="Bradley Hand ITC" panose="03070402050302030203" pitchFamily="66" charset="0"/>
              </a:rPr>
              <a:t>cases</a:t>
            </a:r>
            <a:r>
              <a:rPr lang="de-DE" b="1" dirty="0">
                <a:solidFill>
                  <a:srgbClr val="FF0000"/>
                </a:solidFill>
                <a:latin typeface="Bradley Hand ITC" panose="03070402050302030203" pitchFamily="66" charset="0"/>
              </a:rPr>
              <a:t>!</a:t>
            </a:r>
          </a:p>
          <a:p>
            <a:pPr marL="342900" indent="-342900">
              <a:buFont typeface="+mj-lt"/>
              <a:buAutoNum type="arabicPeriod"/>
              <a:defRPr/>
            </a:pPr>
            <a:endParaRPr lang="en-US" sz="1800" dirty="0">
              <a:solidFill>
                <a:srgbClr val="FF0000"/>
              </a:solidFill>
            </a:endParaRPr>
          </a:p>
          <a:p>
            <a:pPr marL="342900" indent="-342900">
              <a:buFont typeface="+mj-lt"/>
              <a:buAutoNum type="arabicPeriod"/>
              <a:defRPr/>
            </a:pPr>
            <a:endParaRPr lang="en-US" sz="18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8195" name="Rechteck 2"/>
          <p:cNvSpPr>
            <a:spLocks noChangeArrowheads="1"/>
          </p:cNvSpPr>
          <p:nvPr/>
        </p:nvSpPr>
        <p:spPr bwMode="auto">
          <a:xfrm>
            <a:off x="127000" y="0"/>
            <a:ext cx="7343775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>
              <a:lnSpc>
                <a:spcPct val="113000"/>
              </a:lnSpc>
              <a:buSzPct val="100000"/>
            </a:pPr>
            <a:r>
              <a:rPr lang="en-US" altLang="en-US" sz="2800">
                <a:solidFill>
                  <a:srgbClr val="FFFFFF"/>
                </a:solidFill>
              </a:rPr>
              <a:t>Some preparations… Preparing the structure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177800" y="0"/>
            <a:ext cx="9110663" cy="620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defTabSz="456915" eaLnBrk="1">
              <a:lnSpc>
                <a:spcPct val="113000"/>
              </a:lnSpc>
              <a:buSzPct val="100000"/>
              <a:defRPr/>
            </a:pPr>
            <a:r>
              <a:rPr lang="en-US" sz="3600" dirty="0">
                <a:solidFill>
                  <a:srgbClr val="FFFFFF"/>
                </a:solidFill>
              </a:rPr>
              <a:t>Hello World </a:t>
            </a:r>
            <a:r>
              <a:rPr lang="en-US" sz="3600" dirty="0" err="1">
                <a:solidFill>
                  <a:srgbClr val="FFFFFF"/>
                </a:solidFill>
              </a:rPr>
              <a:t>fwd</a:t>
            </a:r>
            <a:r>
              <a:rPr lang="en-US" sz="3600" dirty="0">
                <a:solidFill>
                  <a:srgbClr val="FFFFFF"/>
                </a:solidFill>
              </a:rPr>
              <a:t> &amp; plotting</a:t>
            </a:r>
          </a:p>
        </p:txBody>
      </p:sp>
      <p:sp>
        <p:nvSpPr>
          <p:cNvPr id="12291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71438" y="1908175"/>
            <a:ext cx="4554537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9944" tIns="44973" rIns="89944" bIns="44973"/>
          <a:lstStyle>
            <a:lvl1pPr marL="325438" indent="-309563"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1pPr>
            <a:lvl2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2pPr>
            <a:lvl3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3pPr>
            <a:lvl4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4pPr>
            <a:lvl5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marL="15875" indent="0" defTabSz="456915" eaLnBrk="1">
              <a:lnSpc>
                <a:spcPct val="113000"/>
              </a:lnSpc>
              <a:spcAft>
                <a:spcPts val="1425"/>
              </a:spcAft>
              <a:buClr>
                <a:schemeClr val="bg1">
                  <a:lumMod val="50000"/>
                </a:schemeClr>
              </a:buClr>
              <a:buSzPct val="100000"/>
              <a:defRPr/>
            </a:pPr>
            <a:r>
              <a:rPr lang="en-US" sz="1800" dirty="0">
                <a:solidFill>
                  <a:schemeClr val="tx1"/>
                </a:solidFill>
              </a:rPr>
              <a:t>Specifications: </a:t>
            </a:r>
          </a:p>
          <a:p>
            <a:pPr lvl="1" defTabSz="456915" eaLnBrk="1"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Wingdings" pitchFamily="2" charset="2"/>
              <a:buChar char=""/>
              <a:defRPr/>
            </a:pPr>
            <a:r>
              <a:rPr lang="en-US" sz="1800" dirty="0">
                <a:solidFill>
                  <a:schemeClr val="tx1"/>
                </a:solidFill>
              </a:rPr>
              <a:t>COMMAND FILE: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Forward run: 1 March 2007 9 am UTC to 2 March 2007 14 UTC 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Output every hour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Convection 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Concentration output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Nested output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No adaptation to TL</a:t>
            </a:r>
          </a:p>
          <a:p>
            <a:pPr lvl="1" defTabSz="456915" eaLnBrk="1"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Wingdings" pitchFamily="2" charset="2"/>
              <a:buChar char=""/>
              <a:defRPr/>
            </a:pPr>
            <a:r>
              <a:rPr lang="en-US" sz="1800" dirty="0">
                <a:solidFill>
                  <a:schemeClr val="tx1"/>
                </a:solidFill>
              </a:rPr>
              <a:t>OUTGRID FILE: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Resolution 0.1 degree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LLC: 37.0°N, </a:t>
            </a:r>
            <a:r>
              <a:rPr lang="en-US" sz="1800" dirty="0" smtClean="0">
                <a:solidFill>
                  <a:schemeClr val="tx1"/>
                </a:solidFill>
              </a:rPr>
              <a:t>0.0°E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 smtClean="0">
                <a:solidFill>
                  <a:schemeClr val="tx1"/>
                </a:solidFill>
              </a:rPr>
              <a:t>70 x 200 grid cells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 smtClean="0">
                <a:solidFill>
                  <a:schemeClr val="tx1"/>
                </a:solidFill>
              </a:rPr>
              <a:t>1 </a:t>
            </a:r>
            <a:r>
              <a:rPr lang="en-US" sz="1800" dirty="0">
                <a:solidFill>
                  <a:schemeClr val="tx1"/>
                </a:solidFill>
              </a:rPr>
              <a:t>output layer, 250 m </a:t>
            </a:r>
            <a:r>
              <a:rPr lang="en-US" sz="1800" dirty="0" err="1">
                <a:solidFill>
                  <a:schemeClr val="tx1"/>
                </a:solidFill>
              </a:rPr>
              <a:t>a.g.l</a:t>
            </a:r>
            <a:r>
              <a:rPr lang="en-US" sz="1800" dirty="0">
                <a:solidFill>
                  <a:schemeClr val="tx1"/>
                </a:solidFill>
              </a:rPr>
              <a:t>.</a:t>
            </a:r>
          </a:p>
          <a:p>
            <a:pPr marL="914400" lvl="2" indent="0" defTabSz="456915" eaLnBrk="1">
              <a:lnSpc>
                <a:spcPct val="113000"/>
              </a:lnSpc>
              <a:spcAft>
                <a:spcPts val="1425"/>
              </a:spcAft>
              <a:buClr>
                <a:schemeClr val="bg1">
                  <a:lumMod val="50000"/>
                </a:schemeClr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 sz="1800" dirty="0">
              <a:solidFill>
                <a:schemeClr val="tx1"/>
              </a:solidFill>
            </a:endParaRPr>
          </a:p>
          <a:p>
            <a:pPr marL="1200150" lvl="2" indent="-285750" defTabSz="456915" eaLnBrk="1">
              <a:lnSpc>
                <a:spcPct val="113000"/>
              </a:lnSpc>
              <a:spcAft>
                <a:spcPts val="1425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9220" name="Text Box 2"/>
          <p:cNvSpPr txBox="1">
            <a:spLocks noChangeArrowheads="1"/>
          </p:cNvSpPr>
          <p:nvPr/>
        </p:nvSpPr>
        <p:spPr bwMode="auto">
          <a:xfrm>
            <a:off x="177800" y="684213"/>
            <a:ext cx="9615488" cy="115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04800"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r>
              <a:rPr lang="en-US" altLang="en-US" sz="2400" dirty="0">
                <a:solidFill>
                  <a:schemeClr val="tx1"/>
                </a:solidFill>
              </a:rPr>
              <a:t>This test case aims at making you run FLEXPART with a very simple case to warm-up for the following, more complicated FLEXPART options</a:t>
            </a:r>
          </a:p>
        </p:txBody>
      </p:sp>
      <p:sp>
        <p:nvSpPr>
          <p:cNvPr id="7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302125" y="1981200"/>
            <a:ext cx="55626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9944" tIns="44973" rIns="89944" bIns="44973"/>
          <a:lstStyle>
            <a:lvl1pPr marL="325438" indent="-309563"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1pPr>
            <a:lvl2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2pPr>
            <a:lvl3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3pPr>
            <a:lvl4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4pPr>
            <a:lvl5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lvl="1" defTabSz="456915" eaLnBrk="1"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Wingdings" pitchFamily="2" charset="2"/>
              <a:buChar char=""/>
              <a:defRPr/>
            </a:pPr>
            <a:r>
              <a:rPr lang="en-US" sz="1800" dirty="0">
                <a:solidFill>
                  <a:schemeClr val="tx1"/>
                </a:solidFill>
              </a:rPr>
              <a:t>OUTGRID NEST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de-DE" sz="1800" dirty="0">
                <a:solidFill>
                  <a:schemeClr val="tx1"/>
                </a:solidFill>
              </a:rPr>
              <a:t>Resolution </a:t>
            </a:r>
            <a:r>
              <a:rPr lang="de-DE" sz="1800" dirty="0" smtClean="0">
                <a:solidFill>
                  <a:schemeClr val="tx1"/>
                </a:solidFill>
              </a:rPr>
              <a:t>0.015</a:t>
            </a:r>
            <a:endParaRPr lang="pt-BR" sz="1800" dirty="0">
              <a:solidFill>
                <a:schemeClr val="tx1"/>
              </a:solidFill>
            </a:endParaRP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420 x 220 grid cells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LLC 37.5°N°E. 1.0°E</a:t>
            </a:r>
          </a:p>
          <a:p>
            <a:pPr lvl="1" defTabSz="456915" eaLnBrk="1"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Wingdings" pitchFamily="2" charset="2"/>
              <a:buChar char=""/>
              <a:defRPr/>
            </a:pPr>
            <a:r>
              <a:rPr lang="en-US" sz="1800" dirty="0">
                <a:solidFill>
                  <a:schemeClr val="tx1"/>
                </a:solidFill>
              </a:rPr>
              <a:t>RELEASES FILE: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Point source at the top of the INTE building:  </a:t>
            </a:r>
            <a:r>
              <a:rPr lang="pt-BR" sz="1800" dirty="0">
                <a:solidFill>
                  <a:schemeClr val="tx1"/>
                </a:solidFill>
              </a:rPr>
              <a:t>41.384° N, 2.116° E, 60 m a.g.l.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Release start: 1 March 2007 9 UTC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Release end: 1 March 2007 21 UTC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Total mass: 21 kg of SO4 aerosol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rgbClr val="FF0000"/>
                </a:solidFill>
              </a:rPr>
              <a:t>Particles released: </a:t>
            </a:r>
            <a:r>
              <a:rPr lang="en-US" sz="1800" dirty="0" smtClean="0">
                <a:solidFill>
                  <a:srgbClr val="FF0000"/>
                </a:solidFill>
              </a:rPr>
              <a:t>10000</a:t>
            </a:r>
          </a:p>
          <a:p>
            <a:pPr marL="914400" lvl="2" indent="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defRPr/>
            </a:pPr>
            <a:endParaRPr lang="en-US" sz="1800" dirty="0">
              <a:solidFill>
                <a:schemeClr val="tx1"/>
              </a:solidFill>
            </a:endParaRPr>
          </a:p>
          <a:p>
            <a:pPr marL="914400" lvl="2" indent="0" defTabSz="456915" eaLnBrk="1">
              <a:lnSpc>
                <a:spcPct val="113000"/>
              </a:lnSpc>
              <a:spcAft>
                <a:spcPts val="1425"/>
              </a:spcAft>
              <a:buClr>
                <a:schemeClr val="bg1">
                  <a:lumMod val="50000"/>
                </a:schemeClr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 sz="1800" dirty="0">
              <a:solidFill>
                <a:schemeClr val="tx1"/>
              </a:solidFill>
            </a:endParaRPr>
          </a:p>
          <a:p>
            <a:pPr marL="1200150" lvl="2" indent="-285750" defTabSz="456915" eaLnBrk="1">
              <a:lnSpc>
                <a:spcPct val="113000"/>
              </a:lnSpc>
              <a:spcAft>
                <a:spcPts val="1425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9222" name="Text Box 26"/>
          <p:cNvSpPr txBox="1">
            <a:spLocks noChangeArrowheads="1"/>
          </p:cNvSpPr>
          <p:nvPr/>
        </p:nvSpPr>
        <p:spPr bwMode="auto">
          <a:xfrm>
            <a:off x="4414838" y="5651500"/>
            <a:ext cx="5562600" cy="165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04800"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r>
              <a:rPr lang="en-US" altLang="en-US" sz="2400" dirty="0">
                <a:solidFill>
                  <a:schemeClr val="tx1"/>
                </a:solidFill>
                <a:latin typeface="Bradley Hand ITC" panose="03070402050302030203" pitchFamily="66" charset="0"/>
              </a:rPr>
              <a:t>Does all this make sense? What does this mean</a:t>
            </a:r>
            <a:r>
              <a:rPr lang="en-US" altLang="en-US" sz="2400" dirty="0" smtClean="0">
                <a:solidFill>
                  <a:schemeClr val="tx1"/>
                </a:solidFill>
                <a:latin typeface="Bradley Hand ITC" panose="03070402050302030203" pitchFamily="66" charset="0"/>
              </a:rPr>
              <a:t>? Discuss </a:t>
            </a:r>
            <a:r>
              <a:rPr lang="en-US" altLang="en-US" sz="2400" dirty="0">
                <a:solidFill>
                  <a:schemeClr val="tx1"/>
                </a:solidFill>
                <a:latin typeface="Bradley Hand ITC" panose="03070402050302030203" pitchFamily="66" charset="0"/>
              </a:rPr>
              <a:t>results and test different output resolutions. The sync and average times. Number of particles. </a:t>
            </a:r>
            <a:endParaRPr lang="en-US" altLang="en-US" dirty="0">
              <a:latin typeface="Bradley Hand ITC" panose="03070402050302030203" pitchFamily="66" charset="0"/>
            </a:endParaRPr>
          </a:p>
          <a:p>
            <a:pPr eaLnBrk="1">
              <a:lnSpc>
                <a:spcPct val="100000"/>
              </a:lnSpc>
              <a:buClrTx/>
              <a:buFontTx/>
              <a:buNone/>
            </a:pPr>
            <a:endParaRPr lang="en-US" altLang="en-US" dirty="0"/>
          </a:p>
          <a:p>
            <a:pPr eaLnBrk="1">
              <a:lnSpc>
                <a:spcPct val="100000"/>
              </a:lnSpc>
              <a:buClrTx/>
              <a:buFontTx/>
              <a:buNone/>
            </a:pPr>
            <a:endParaRPr lang="en-US" altLang="en-US" dirty="0"/>
          </a:p>
          <a:p>
            <a:pPr eaLnBrk="1">
              <a:lnSpc>
                <a:spcPct val="100000"/>
              </a:lnSpc>
              <a:buClrTx/>
              <a:buFontTx/>
              <a:buNone/>
            </a:pPr>
            <a:endParaRPr lang="en-US" altLang="en-US" dirty="0"/>
          </a:p>
        </p:txBody>
      </p:sp>
      <p:sp>
        <p:nvSpPr>
          <p:cNvPr id="2" name="Textfeld 1"/>
          <p:cNvSpPr txBox="1"/>
          <p:nvPr/>
        </p:nvSpPr>
        <p:spPr>
          <a:xfrm>
            <a:off x="1138148" y="6590010"/>
            <a:ext cx="34614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tx1"/>
                </a:solidFill>
              </a:rPr>
              <a:t>Launch FLEXPART!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287338" y="0"/>
            <a:ext cx="9110662" cy="620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defTabSz="456915" eaLnBrk="1">
              <a:lnSpc>
                <a:spcPct val="113000"/>
              </a:lnSpc>
              <a:buSzPct val="100000"/>
              <a:defRPr/>
            </a:pPr>
            <a:r>
              <a:rPr lang="en-US" sz="3600" dirty="0">
                <a:solidFill>
                  <a:srgbClr val="FFFFFF"/>
                </a:solidFill>
              </a:rPr>
              <a:t>Hello World </a:t>
            </a:r>
            <a:r>
              <a:rPr lang="en-US" sz="3600" dirty="0" err="1">
                <a:solidFill>
                  <a:srgbClr val="FFFFFF"/>
                </a:solidFill>
              </a:rPr>
              <a:t>fwd</a:t>
            </a:r>
            <a:r>
              <a:rPr lang="en-US" sz="3600" dirty="0">
                <a:solidFill>
                  <a:srgbClr val="FFFFFF"/>
                </a:solidFill>
              </a:rPr>
              <a:t> &amp; plotting</a:t>
            </a:r>
          </a:p>
        </p:txBody>
      </p:sp>
      <p:sp>
        <p:nvSpPr>
          <p:cNvPr id="7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-234950" y="755650"/>
            <a:ext cx="10244138" cy="746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9944" tIns="44973" rIns="89944" bIns="44973"/>
          <a:lstStyle>
            <a:lvl1pPr marL="325438" indent="-309563"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1pPr>
            <a:lvl2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2pPr>
            <a:lvl3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3pPr>
            <a:lvl4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4pPr>
            <a:lvl5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lvl="1" defTabSz="456915" eaLnBrk="1"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Wingdings" pitchFamily="2" charset="2"/>
              <a:buChar char=""/>
              <a:defRPr/>
            </a:pPr>
            <a:r>
              <a:rPr lang="en-US" sz="1800" b="1" dirty="0" err="1">
                <a:solidFill>
                  <a:schemeClr val="tx1"/>
                </a:solidFill>
              </a:rPr>
              <a:t>Reflexible</a:t>
            </a:r>
            <a:r>
              <a:rPr lang="en-US" sz="1800" b="1" dirty="0">
                <a:solidFill>
                  <a:schemeClr val="tx1"/>
                </a:solidFill>
              </a:rPr>
              <a:t> (evolution of </a:t>
            </a:r>
            <a:r>
              <a:rPr lang="en-US" sz="1800" b="1" dirty="0" err="1">
                <a:solidFill>
                  <a:schemeClr val="tx1"/>
                </a:solidFill>
              </a:rPr>
              <a:t>pflexible</a:t>
            </a:r>
            <a:r>
              <a:rPr lang="en-US" sz="1800" b="1" dirty="0">
                <a:solidFill>
                  <a:schemeClr val="tx1"/>
                </a:solidFill>
              </a:rPr>
              <a:t>) </a:t>
            </a:r>
            <a:r>
              <a:rPr lang="en-US" sz="1800" b="1" dirty="0">
                <a:solidFill>
                  <a:schemeClr val="accent6"/>
                </a:solidFill>
              </a:rPr>
              <a:t>John Burkhart  </a:t>
            </a:r>
            <a:r>
              <a:rPr lang="en-US" sz="1800" b="1" dirty="0">
                <a:solidFill>
                  <a:schemeClr val="accent2"/>
                </a:solidFill>
                <a:hlinkClick r:id="rId3"/>
              </a:rPr>
              <a:t>https://github.com/spectraphilic/reflexible</a:t>
            </a:r>
            <a:r>
              <a:rPr lang="en-US" sz="1800" b="1" dirty="0">
                <a:solidFill>
                  <a:schemeClr val="accent2"/>
                </a:solidFill>
              </a:rPr>
              <a:t>  </a:t>
            </a:r>
            <a:endParaRPr lang="en-US" sz="1800" dirty="0">
              <a:solidFill>
                <a:schemeClr val="tx1"/>
              </a:solidFill>
            </a:endParaRPr>
          </a:p>
          <a:p>
            <a:pPr marL="457200" lvl="1" indent="0" defTabSz="456915" eaLnBrk="1"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 sz="1800" dirty="0">
              <a:solidFill>
                <a:schemeClr val="tx1"/>
              </a:solidFill>
            </a:endParaRPr>
          </a:p>
          <a:p>
            <a:pPr marL="914400" lvl="2" indent="0" defTabSz="456915" eaLnBrk="1">
              <a:lnSpc>
                <a:spcPct val="113000"/>
              </a:lnSpc>
              <a:spcAft>
                <a:spcPts val="1425"/>
              </a:spcAft>
              <a:buClr>
                <a:schemeClr val="bg1">
                  <a:lumMod val="50000"/>
                </a:schemeClr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 sz="1800" dirty="0">
              <a:solidFill>
                <a:schemeClr val="tx1"/>
              </a:solidFill>
            </a:endParaRPr>
          </a:p>
          <a:p>
            <a:pPr marL="1200150" lvl="2" indent="-285750" defTabSz="456915" eaLnBrk="1">
              <a:lnSpc>
                <a:spcPct val="113000"/>
              </a:lnSpc>
              <a:spcAft>
                <a:spcPts val="1425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1268" name="Text Box 2"/>
          <p:cNvSpPr txBox="1">
            <a:spLocks noChangeArrowheads="1"/>
          </p:cNvSpPr>
          <p:nvPr/>
        </p:nvSpPr>
        <p:spPr bwMode="auto">
          <a:xfrm>
            <a:off x="544513" y="1528763"/>
            <a:ext cx="3968750" cy="181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41275"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spcAft>
                <a:spcPts val="600"/>
              </a:spcAft>
              <a:buClrTx/>
            </a:pPr>
            <a:r>
              <a:rPr lang="en-US" altLang="en-US" sz="1600">
                <a:solidFill>
                  <a:schemeClr val="tx1"/>
                </a:solidFill>
              </a:rPr>
              <a:t>+ Python based</a:t>
            </a:r>
          </a:p>
          <a:p>
            <a:pPr eaLnBrk="1">
              <a:lnSpc>
                <a:spcPct val="100000"/>
              </a:lnSpc>
              <a:spcAft>
                <a:spcPts val="600"/>
              </a:spcAft>
              <a:buClrTx/>
            </a:pPr>
            <a:r>
              <a:rPr lang="en-US" altLang="en-US" sz="1600">
                <a:solidFill>
                  <a:schemeClr val="tx1"/>
                </a:solidFill>
              </a:rPr>
              <a:t>+ handle both binary and netcdf output</a:t>
            </a:r>
          </a:p>
          <a:p>
            <a:pPr eaLnBrk="1">
              <a:lnSpc>
                <a:spcPct val="100000"/>
              </a:lnSpc>
              <a:spcAft>
                <a:spcPts val="600"/>
              </a:spcAft>
              <a:buClrTx/>
            </a:pPr>
            <a:r>
              <a:rPr lang="en-US" altLang="en-US" sz="1600">
                <a:solidFill>
                  <a:schemeClr val="tx1"/>
                </a:solidFill>
              </a:rPr>
              <a:t>+ Easy folding with gridded inventories</a:t>
            </a:r>
          </a:p>
          <a:p>
            <a:pPr eaLnBrk="1">
              <a:lnSpc>
                <a:spcPct val="100000"/>
              </a:lnSpc>
              <a:spcAft>
                <a:spcPts val="600"/>
              </a:spcAft>
              <a:buClrTx/>
            </a:pPr>
            <a:r>
              <a:rPr lang="en-US" altLang="en-US" sz="1600">
                <a:solidFill>
                  <a:schemeClr val="tx1"/>
                </a:solidFill>
              </a:rPr>
              <a:t>+ ZAMG uses a variation of it operationally</a:t>
            </a:r>
          </a:p>
          <a:p>
            <a:pPr eaLnBrk="1">
              <a:lnSpc>
                <a:spcPct val="100000"/>
              </a:lnSpc>
              <a:spcAft>
                <a:spcPts val="600"/>
              </a:spcAft>
              <a:buClrTx/>
            </a:pPr>
            <a:r>
              <a:rPr lang="en-US" altLang="en-US" sz="1600">
                <a:solidFill>
                  <a:schemeClr val="tx1"/>
                </a:solidFill>
              </a:rPr>
              <a:t>+ Additional routines for dumping information and processing files (accumulate )</a:t>
            </a:r>
          </a:p>
          <a:p>
            <a:pPr eaLnBrk="1">
              <a:lnSpc>
                <a:spcPct val="100000"/>
              </a:lnSpc>
              <a:spcAft>
                <a:spcPts val="600"/>
              </a:spcAft>
              <a:buClrTx/>
            </a:pPr>
            <a:r>
              <a:rPr lang="en-US" altLang="en-US" sz="1600">
                <a:solidFill>
                  <a:schemeClr val="tx1"/>
                </a:solidFill>
              </a:rPr>
              <a:t>+ Simple plotting and complex plotting</a:t>
            </a:r>
          </a:p>
        </p:txBody>
      </p:sp>
      <p:sp>
        <p:nvSpPr>
          <p:cNvPr id="20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-215900" y="4211638"/>
            <a:ext cx="5489575" cy="746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9944" tIns="44973" rIns="89944" bIns="44973"/>
          <a:lstStyle>
            <a:lvl1pPr marL="325438" indent="-309563"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1pPr>
            <a:lvl2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2pPr>
            <a:lvl3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3pPr>
            <a:lvl4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4pPr>
            <a:lvl5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lvl="1" defTabSz="456915" eaLnBrk="1"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Wingdings" pitchFamily="2" charset="2"/>
              <a:buChar char=""/>
              <a:defRPr/>
            </a:pPr>
            <a:r>
              <a:rPr lang="en-US" sz="1800" b="1" dirty="0" err="1">
                <a:solidFill>
                  <a:schemeClr val="tx1"/>
                </a:solidFill>
              </a:rPr>
              <a:t>QuickLook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  <a:p>
            <a:pPr marL="457200" lvl="1" indent="0" defTabSz="456915" eaLnBrk="1"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 sz="1800" dirty="0">
              <a:solidFill>
                <a:schemeClr val="tx1"/>
              </a:solidFill>
            </a:endParaRPr>
          </a:p>
          <a:p>
            <a:pPr marL="914400" lvl="2" indent="0" defTabSz="456915" eaLnBrk="1">
              <a:lnSpc>
                <a:spcPct val="113000"/>
              </a:lnSpc>
              <a:spcAft>
                <a:spcPts val="1425"/>
              </a:spcAft>
              <a:buClr>
                <a:schemeClr val="bg1">
                  <a:lumMod val="50000"/>
                </a:schemeClr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 sz="1800" dirty="0">
              <a:solidFill>
                <a:schemeClr val="tx1"/>
              </a:solidFill>
            </a:endParaRPr>
          </a:p>
          <a:p>
            <a:pPr marL="1200150" lvl="2" indent="-285750" defTabSz="456915" eaLnBrk="1">
              <a:lnSpc>
                <a:spcPct val="113000"/>
              </a:lnSpc>
              <a:spcAft>
                <a:spcPts val="1425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21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825500" y="4668838"/>
            <a:ext cx="2990850" cy="577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01625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1pPr>
            <a:lvl2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2pPr>
            <a:lvl3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3pPr>
            <a:lvl4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4pPr>
            <a:lvl5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9pPr>
          </a:lstStyle>
          <a:p>
            <a:pPr eaLnBrk="1">
              <a:spcAft>
                <a:spcPts val="600"/>
              </a:spcAft>
              <a:buSzPct val="100000"/>
              <a:buFontTx/>
              <a:buChar char="-"/>
              <a:defRPr/>
            </a:pPr>
            <a:r>
              <a:rPr lang="en-US" sz="1600" dirty="0">
                <a:solidFill>
                  <a:schemeClr val="tx1"/>
                </a:solidFill>
              </a:rPr>
              <a:t>Based on flex_81.py </a:t>
            </a:r>
          </a:p>
          <a:p>
            <a:pPr eaLnBrk="1">
              <a:spcAft>
                <a:spcPts val="600"/>
              </a:spcAft>
              <a:buSzPct val="100000"/>
              <a:buFontTx/>
              <a:buChar char="-"/>
              <a:defRPr/>
            </a:pPr>
            <a:r>
              <a:rPr lang="en-US" sz="1600" dirty="0">
                <a:solidFill>
                  <a:schemeClr val="tx1"/>
                </a:solidFill>
              </a:rPr>
              <a:t>Under development</a:t>
            </a:r>
          </a:p>
          <a:p>
            <a:pPr marL="41275" indent="0" eaLnBrk="1">
              <a:spcAft>
                <a:spcPts val="1425"/>
              </a:spcAft>
              <a:buSzPct val="100000"/>
              <a:buFont typeface="Times New Roman" pitchFamily="16" charset="0"/>
              <a:buNone/>
              <a:defRPr/>
            </a:pPr>
            <a:endParaRPr lang="en-US" dirty="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dirty="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dirty="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dirty="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sz="2800" dirty="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sz="2800" dirty="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sz="2800" dirty="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sz="2800" dirty="0">
              <a:solidFill>
                <a:srgbClr val="1A1A4D"/>
              </a:solidFill>
            </a:endParaRPr>
          </a:p>
        </p:txBody>
      </p:sp>
      <p:sp>
        <p:nvSpPr>
          <p:cNvPr id="11271" name="Text Box 2"/>
          <p:cNvSpPr txBox="1">
            <a:spLocks noChangeArrowheads="1"/>
          </p:cNvSpPr>
          <p:nvPr/>
        </p:nvSpPr>
        <p:spPr bwMode="auto">
          <a:xfrm>
            <a:off x="792163" y="5416550"/>
            <a:ext cx="3968750" cy="181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41275"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spcAft>
                <a:spcPts val="60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</a:rPr>
              <a:t>+ </a:t>
            </a:r>
            <a:r>
              <a:rPr lang="en-US" altLang="en-US" sz="1600" dirty="0" smtClean="0">
                <a:solidFill>
                  <a:schemeClr val="tx1"/>
                </a:solidFill>
              </a:rPr>
              <a:t>Easy </a:t>
            </a:r>
            <a:r>
              <a:rPr lang="en-US" altLang="en-US" sz="1600" dirty="0">
                <a:solidFill>
                  <a:schemeClr val="tx1"/>
                </a:solidFill>
              </a:rPr>
              <a:t>command line parameters</a:t>
            </a:r>
          </a:p>
          <a:p>
            <a:pPr eaLnBrk="1">
              <a:lnSpc>
                <a:spcPct val="100000"/>
              </a:lnSpc>
              <a:spcAft>
                <a:spcPts val="60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</a:rPr>
              <a:t>+ Responsive developer</a:t>
            </a:r>
          </a:p>
          <a:p>
            <a:pPr eaLnBrk="1">
              <a:lnSpc>
                <a:spcPct val="100000"/>
              </a:lnSpc>
              <a:spcAft>
                <a:spcPts val="600"/>
              </a:spcAft>
              <a:buClrTx/>
            </a:pPr>
            <a:r>
              <a:rPr lang="en-US" altLang="en-US" sz="1600" dirty="0">
                <a:solidFill>
                  <a:schemeClr val="tx1"/>
                </a:solidFill>
              </a:rPr>
              <a:t>+ Python based</a:t>
            </a:r>
          </a:p>
        </p:txBody>
      </p:sp>
      <p:sp>
        <p:nvSpPr>
          <p:cNvPr id="23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2087563" y="4262438"/>
            <a:ext cx="7561262" cy="72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01625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1pPr>
            <a:lvl2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2pPr>
            <a:lvl3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3pPr>
            <a:lvl4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4pPr>
            <a:lvl5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9pPr>
          </a:lstStyle>
          <a:p>
            <a:pPr marL="41275" indent="0" eaLnBrk="1">
              <a:spcAft>
                <a:spcPts val="600"/>
              </a:spcAft>
              <a:buSzPct val="100000"/>
              <a:buFont typeface="Times New Roman" panose="02020603050405020304" pitchFamily="18" charset="0"/>
              <a:buNone/>
              <a:defRPr/>
            </a:pPr>
            <a:r>
              <a:rPr lang="en-US" sz="1600" b="1" dirty="0" err="1">
                <a:solidFill>
                  <a:schemeClr val="accent6"/>
                </a:solidFill>
              </a:rPr>
              <a:t>Radek</a:t>
            </a:r>
            <a:r>
              <a:rPr lang="en-US" sz="1600" b="1" dirty="0">
                <a:solidFill>
                  <a:schemeClr val="accent6"/>
                </a:solidFill>
              </a:rPr>
              <a:t> </a:t>
            </a:r>
            <a:r>
              <a:rPr lang="en-US" sz="1600" b="1" dirty="0" err="1">
                <a:solidFill>
                  <a:schemeClr val="accent6"/>
                </a:solidFill>
              </a:rPr>
              <a:t>Hofman</a:t>
            </a:r>
            <a:r>
              <a:rPr lang="en-US" sz="1600" b="1" dirty="0">
                <a:solidFill>
                  <a:schemeClr val="accent6"/>
                </a:solidFill>
              </a:rPr>
              <a:t>     https://bitbucket.org/radekhofman/quicklook/</a:t>
            </a: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sz="2800" dirty="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sz="2800" dirty="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sz="2800" dirty="0">
              <a:solidFill>
                <a:srgbClr val="1A1A4D"/>
              </a:solidFill>
            </a:endParaRPr>
          </a:p>
        </p:txBody>
      </p:sp>
      <p:pic>
        <p:nvPicPr>
          <p:cNvPr id="11273" name="Picture 2" descr="_images/sample_totalcolum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1750" y="1390650"/>
            <a:ext cx="3165475" cy="277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74" name="Imagen 4" descr="Imagen que contiene texto, mapa&#10;&#10;Descripción generada automáticament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3350" y="4594225"/>
            <a:ext cx="3470275" cy="260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Imagen 2" descr="Imagen que contiene texto, mapa&#10;&#10;Descripción generada automáticamen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0963" y="1352550"/>
            <a:ext cx="5207000" cy="399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0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177800" y="0"/>
            <a:ext cx="9110663" cy="620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defTabSz="456915" eaLnBrk="1">
              <a:lnSpc>
                <a:spcPct val="113000"/>
              </a:lnSpc>
              <a:buSzPct val="100000"/>
              <a:defRPr/>
            </a:pPr>
            <a:r>
              <a:rPr lang="en-US" sz="3600" dirty="0">
                <a:solidFill>
                  <a:srgbClr val="FFFFFF"/>
                </a:solidFill>
              </a:rPr>
              <a:t>Hello World </a:t>
            </a:r>
            <a:r>
              <a:rPr lang="en-US" sz="3600" dirty="0" err="1">
                <a:solidFill>
                  <a:srgbClr val="FFFFFF"/>
                </a:solidFill>
              </a:rPr>
              <a:t>fwd</a:t>
            </a:r>
            <a:r>
              <a:rPr lang="en-US" sz="3600" dirty="0">
                <a:solidFill>
                  <a:srgbClr val="FFFFFF"/>
                </a:solidFill>
              </a:rPr>
              <a:t> &amp; plotting</a:t>
            </a:r>
          </a:p>
        </p:txBody>
      </p:sp>
      <p:sp>
        <p:nvSpPr>
          <p:cNvPr id="13316" name="Text Box 2"/>
          <p:cNvSpPr txBox="1">
            <a:spLocks noChangeArrowheads="1"/>
          </p:cNvSpPr>
          <p:nvPr/>
        </p:nvSpPr>
        <p:spPr bwMode="auto">
          <a:xfrm>
            <a:off x="157163" y="874713"/>
            <a:ext cx="9615487" cy="115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04800"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r>
              <a:rPr lang="en-US" altLang="en-US" sz="2400">
                <a:solidFill>
                  <a:schemeClr val="tx1"/>
                </a:solidFill>
              </a:rPr>
              <a:t>Even some options for 3D plotting</a:t>
            </a:r>
          </a:p>
          <a:p>
            <a:pPr eaLnBrk="1">
              <a:lnSpc>
                <a:spcPct val="100000"/>
              </a:lnSpc>
              <a:buClrTx/>
              <a:buFontTx/>
              <a:buNone/>
            </a:pPr>
            <a:endParaRPr lang="en-US" altLang="en-US" sz="2400">
              <a:solidFill>
                <a:schemeClr val="tx1"/>
              </a:solidFill>
            </a:endParaRPr>
          </a:p>
        </p:txBody>
      </p:sp>
      <p:sp>
        <p:nvSpPr>
          <p:cNvPr id="7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177800" y="1376363"/>
            <a:ext cx="5562600" cy="747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9944" tIns="44973" rIns="89944" bIns="44973"/>
          <a:lstStyle>
            <a:lvl1pPr marL="325438" indent="-309563"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1pPr>
            <a:lvl2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2pPr>
            <a:lvl3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3pPr>
            <a:lvl4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4pPr>
            <a:lvl5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lvl="1" defTabSz="456915" eaLnBrk="1"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Wingdings" pitchFamily="2" charset="2"/>
              <a:buChar char=""/>
              <a:defRPr/>
            </a:pPr>
            <a:r>
              <a:rPr lang="en-US" sz="1800" b="1" dirty="0" err="1">
                <a:solidFill>
                  <a:schemeClr val="tx1"/>
                </a:solidFill>
              </a:rPr>
              <a:t>Matlab</a:t>
            </a:r>
            <a:r>
              <a:rPr lang="en-US" sz="1800" dirty="0">
                <a:solidFill>
                  <a:schemeClr val="tx1"/>
                </a:solidFill>
              </a:rPr>
              <a:t>:</a:t>
            </a:r>
          </a:p>
          <a:p>
            <a:pPr marL="457200" lvl="1" indent="0" defTabSz="456915" eaLnBrk="1"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 sz="1800" dirty="0">
              <a:solidFill>
                <a:schemeClr val="tx1"/>
              </a:solidFill>
            </a:endParaRPr>
          </a:p>
          <a:p>
            <a:pPr marL="914400" lvl="2" indent="0" defTabSz="456915" eaLnBrk="1">
              <a:lnSpc>
                <a:spcPct val="113000"/>
              </a:lnSpc>
              <a:spcAft>
                <a:spcPts val="1425"/>
              </a:spcAft>
              <a:buClr>
                <a:schemeClr val="bg1">
                  <a:lumMod val="50000"/>
                </a:schemeClr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 sz="1800" dirty="0">
              <a:solidFill>
                <a:schemeClr val="tx1"/>
              </a:solidFill>
            </a:endParaRPr>
          </a:p>
          <a:p>
            <a:pPr marL="1200150" lvl="2" indent="-285750" defTabSz="456915" eaLnBrk="1">
              <a:lnSpc>
                <a:spcPct val="113000"/>
              </a:lnSpc>
              <a:spcAft>
                <a:spcPts val="1425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9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1800225" y="1412875"/>
            <a:ext cx="3300413" cy="577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01625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1pPr>
            <a:lvl2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2pPr>
            <a:lvl3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3pPr>
            <a:lvl4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4pPr>
            <a:lvl5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9pPr>
          </a:lstStyle>
          <a:p>
            <a:pPr eaLnBrk="1">
              <a:spcAft>
                <a:spcPts val="600"/>
              </a:spcAft>
              <a:buSzPct val="100000"/>
              <a:buFontTx/>
              <a:buChar char="-"/>
              <a:defRPr/>
            </a:pPr>
            <a:r>
              <a:rPr lang="en-US" sz="1600" dirty="0">
                <a:solidFill>
                  <a:schemeClr val="tx1"/>
                </a:solidFill>
              </a:rPr>
              <a:t>Requires license</a:t>
            </a:r>
          </a:p>
          <a:p>
            <a:pPr eaLnBrk="1">
              <a:spcAft>
                <a:spcPts val="600"/>
              </a:spcAft>
              <a:buSzPct val="100000"/>
              <a:buFontTx/>
              <a:buChar char="-"/>
              <a:defRPr/>
            </a:pPr>
            <a:r>
              <a:rPr lang="en-US" sz="1600" dirty="0">
                <a:solidFill>
                  <a:schemeClr val="tx1"/>
                </a:solidFill>
              </a:rPr>
              <a:t>Not fast</a:t>
            </a:r>
          </a:p>
          <a:p>
            <a:pPr marL="41275" indent="0" eaLnBrk="1">
              <a:spcAft>
                <a:spcPts val="1425"/>
              </a:spcAft>
              <a:buSzPct val="100000"/>
              <a:buFont typeface="Times New Roman" pitchFamily="16" charset="0"/>
              <a:buNone/>
              <a:defRPr/>
            </a:pPr>
            <a:endParaRPr lang="en-US" dirty="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dirty="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dirty="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dirty="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sz="2800" dirty="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sz="2800" dirty="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sz="2800" dirty="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sz="2800" dirty="0">
              <a:solidFill>
                <a:srgbClr val="1A1A4D"/>
              </a:solidFill>
            </a:endParaRPr>
          </a:p>
        </p:txBody>
      </p:sp>
      <p:sp>
        <p:nvSpPr>
          <p:cNvPr id="13319" name="Text Box 2"/>
          <p:cNvSpPr txBox="1">
            <a:spLocks noChangeArrowheads="1"/>
          </p:cNvSpPr>
          <p:nvPr/>
        </p:nvSpPr>
        <p:spPr bwMode="auto">
          <a:xfrm>
            <a:off x="455613" y="2546350"/>
            <a:ext cx="5053012" cy="181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41275"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spcAft>
                <a:spcPts val="600"/>
              </a:spcAft>
              <a:buClrTx/>
            </a:pPr>
            <a:r>
              <a:rPr lang="en-US" altLang="en-US" sz="1600">
                <a:solidFill>
                  <a:schemeClr val="tx1"/>
                </a:solidFill>
              </a:rPr>
              <a:t>+ Easy folding with gridded inventories</a:t>
            </a:r>
          </a:p>
          <a:p>
            <a:pPr eaLnBrk="1">
              <a:lnSpc>
                <a:spcPct val="100000"/>
              </a:lnSpc>
              <a:spcAft>
                <a:spcPts val="600"/>
              </a:spcAft>
              <a:buClrTx/>
            </a:pPr>
            <a:r>
              <a:rPr lang="en-US" altLang="en-US" sz="1600">
                <a:solidFill>
                  <a:schemeClr val="tx1"/>
                </a:solidFill>
              </a:rPr>
              <a:t>+ nice 3D plotting capabilities</a:t>
            </a:r>
          </a:p>
          <a:p>
            <a:pPr eaLnBrk="1">
              <a:lnSpc>
                <a:spcPct val="100000"/>
              </a:lnSpc>
              <a:spcAft>
                <a:spcPts val="600"/>
              </a:spcAft>
              <a:buClrTx/>
            </a:pPr>
            <a:r>
              <a:rPr lang="en-US" altLang="en-US" sz="1600">
                <a:solidFill>
                  <a:schemeClr val="tx1"/>
                </a:solidFill>
              </a:rPr>
              <a:t>+ designed to deal with matrices</a:t>
            </a:r>
          </a:p>
          <a:p>
            <a:pPr eaLnBrk="1">
              <a:lnSpc>
                <a:spcPct val="100000"/>
              </a:lnSpc>
              <a:spcAft>
                <a:spcPts val="600"/>
              </a:spcAft>
              <a:buClrTx/>
            </a:pPr>
            <a:r>
              <a:rPr lang="en-US" altLang="en-US" sz="1600">
                <a:solidFill>
                  <a:schemeClr val="tx1"/>
                </a:solidFill>
              </a:rPr>
              <a:t>+ rendering possible</a:t>
            </a:r>
          </a:p>
        </p:txBody>
      </p:sp>
      <p:sp>
        <p:nvSpPr>
          <p:cNvPr id="13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419100" y="2124075"/>
            <a:ext cx="3300413" cy="577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01625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1pPr>
            <a:lvl2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2pPr>
            <a:lvl3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3pPr>
            <a:lvl4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4pPr>
            <a:lvl5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9pPr>
          </a:lstStyle>
          <a:p>
            <a:pPr marL="41275" indent="0" eaLnBrk="1">
              <a:spcAft>
                <a:spcPts val="600"/>
              </a:spcAft>
              <a:buSzPct val="100000"/>
              <a:buFont typeface="Times New Roman" panose="02020603050405020304" pitchFamily="18" charset="0"/>
              <a:buNone/>
              <a:defRPr/>
            </a:pPr>
            <a:r>
              <a:rPr lang="en-US" sz="1600" b="1" dirty="0">
                <a:solidFill>
                  <a:schemeClr val="accent6"/>
                </a:solidFill>
              </a:rPr>
              <a:t>Sabine </a:t>
            </a:r>
            <a:r>
              <a:rPr lang="en-US" sz="1600" b="1" dirty="0" err="1">
                <a:solidFill>
                  <a:schemeClr val="accent6"/>
                </a:solidFill>
              </a:rPr>
              <a:t>Eckhardt</a:t>
            </a:r>
            <a:r>
              <a:rPr lang="en-US" sz="1600" b="1" dirty="0">
                <a:solidFill>
                  <a:schemeClr val="accent6"/>
                </a:solidFill>
              </a:rPr>
              <a:t> (NILU)</a:t>
            </a:r>
          </a:p>
          <a:p>
            <a:pPr marL="41275" indent="0" eaLnBrk="1">
              <a:spcAft>
                <a:spcPts val="1425"/>
              </a:spcAft>
              <a:buSzPct val="100000"/>
              <a:buFont typeface="Times New Roman" pitchFamily="16" charset="0"/>
              <a:buNone/>
              <a:defRPr/>
            </a:pPr>
            <a:endParaRPr lang="en-US" dirty="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dirty="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dirty="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dirty="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sz="2800" dirty="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sz="2800" dirty="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  <a:defRPr/>
            </a:pPr>
            <a:endParaRPr lang="en-US" sz="2800" dirty="0">
              <a:solidFill>
                <a:srgbClr val="1A1A4D"/>
              </a:solidFill>
            </a:endParaRPr>
          </a:p>
        </p:txBody>
      </p:sp>
      <p:sp>
        <p:nvSpPr>
          <p:cNvPr id="14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182563" y="4052888"/>
            <a:ext cx="5562600" cy="749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9944" tIns="44973" rIns="89944" bIns="44973"/>
          <a:lstStyle>
            <a:lvl1pPr marL="325438" indent="-309563"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1pPr>
            <a:lvl2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2pPr>
            <a:lvl3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3pPr>
            <a:lvl4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4pPr>
            <a:lvl5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lvl="1" defTabSz="456915" eaLnBrk="1"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Wingdings" pitchFamily="2" charset="2"/>
              <a:buChar char=""/>
              <a:defRPr/>
            </a:pPr>
            <a:r>
              <a:rPr lang="de-DE" altLang="en-US" sz="1800" b="1" dirty="0">
                <a:solidFill>
                  <a:schemeClr val="tx1"/>
                </a:solidFill>
                <a:latin typeface="Consolas" panose="020B0609020204030204" pitchFamily="49" charset="0"/>
              </a:rPr>
              <a:t>plot_FLEX_binary.py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</a:p>
          <a:p>
            <a:pPr marL="457200" lvl="1" indent="0" defTabSz="456915" eaLnBrk="1"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 sz="1800" dirty="0">
              <a:solidFill>
                <a:schemeClr val="tx1"/>
              </a:solidFill>
            </a:endParaRPr>
          </a:p>
          <a:p>
            <a:pPr marL="914400" lvl="2" indent="0" defTabSz="456915" eaLnBrk="1">
              <a:lnSpc>
                <a:spcPct val="113000"/>
              </a:lnSpc>
              <a:spcAft>
                <a:spcPts val="1425"/>
              </a:spcAft>
              <a:buClr>
                <a:schemeClr val="bg1">
                  <a:lumMod val="50000"/>
                </a:schemeClr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 sz="1800" dirty="0">
              <a:solidFill>
                <a:schemeClr val="tx1"/>
              </a:solidFill>
            </a:endParaRPr>
          </a:p>
          <a:p>
            <a:pPr marL="1200150" lvl="2" indent="-285750" defTabSz="456915" eaLnBrk="1">
              <a:lnSpc>
                <a:spcPct val="113000"/>
              </a:lnSpc>
              <a:spcAft>
                <a:spcPts val="1425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3322" name="Text Box 2"/>
          <p:cNvSpPr txBox="1">
            <a:spLocks noChangeArrowheads="1"/>
          </p:cNvSpPr>
          <p:nvPr/>
        </p:nvSpPr>
        <p:spPr bwMode="auto">
          <a:xfrm>
            <a:off x="503238" y="5918200"/>
            <a:ext cx="3300412" cy="577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01625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3013" indent="-227013" defTabSz="455613" eaLnBrk="0" fontAlgn="base" hangingPunct="0">
              <a:spcBef>
                <a:spcPct val="0"/>
              </a:spcBef>
              <a:spcAft>
                <a:spcPct val="0"/>
              </a:spcAft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0213" indent="-227013" defTabSz="455613" eaLnBrk="0" fontAlgn="base" hangingPunct="0">
              <a:spcBef>
                <a:spcPct val="0"/>
              </a:spcBef>
              <a:spcAft>
                <a:spcPct val="0"/>
              </a:spcAft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7413" indent="-227013" defTabSz="455613" eaLnBrk="0" fontAlgn="base" hangingPunct="0">
              <a:spcBef>
                <a:spcPct val="0"/>
              </a:spcBef>
              <a:spcAft>
                <a:spcPct val="0"/>
              </a:spcAft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4613" indent="-227013" defTabSz="455613" eaLnBrk="0" fontAlgn="base" hangingPunct="0">
              <a:spcBef>
                <a:spcPct val="0"/>
              </a:spcBef>
              <a:spcAft>
                <a:spcPct val="0"/>
              </a:spcAft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spcAft>
                <a:spcPts val="600"/>
              </a:spcAft>
              <a:buSzPct val="100000"/>
              <a:buFontTx/>
              <a:buChar char="-"/>
            </a:pPr>
            <a:r>
              <a:rPr lang="en-US" altLang="en-US" sz="1600">
                <a:solidFill>
                  <a:schemeClr val="tx1"/>
                </a:solidFill>
              </a:rPr>
              <a:t>Very limited and developed for in-house use or testing</a:t>
            </a:r>
            <a:endParaRPr lang="en-US" altLang="en-US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</a:pPr>
            <a:endParaRPr lang="en-US" altLang="en-US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</a:pPr>
            <a:endParaRPr lang="en-US" altLang="en-US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</a:pPr>
            <a:endParaRPr lang="en-US" altLang="en-US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</a:pPr>
            <a:endParaRPr lang="en-US" altLang="en-US" sz="280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</a:pPr>
            <a:endParaRPr lang="en-US" altLang="en-US" sz="280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</a:pPr>
            <a:endParaRPr lang="en-US" altLang="en-US" sz="2800">
              <a:solidFill>
                <a:srgbClr val="1A1A4D"/>
              </a:solidFill>
            </a:endParaRPr>
          </a:p>
          <a:p>
            <a:pPr eaLnBrk="1">
              <a:spcAft>
                <a:spcPts val="1425"/>
              </a:spcAft>
              <a:buSzPct val="100000"/>
            </a:pPr>
            <a:endParaRPr lang="en-US" altLang="en-US" sz="2800">
              <a:solidFill>
                <a:srgbClr val="1A1A4D"/>
              </a:solidFill>
            </a:endParaRPr>
          </a:p>
        </p:txBody>
      </p:sp>
      <p:sp>
        <p:nvSpPr>
          <p:cNvPr id="13323" name="Text Box 2"/>
          <p:cNvSpPr txBox="1">
            <a:spLocks noChangeArrowheads="1"/>
          </p:cNvSpPr>
          <p:nvPr/>
        </p:nvSpPr>
        <p:spPr bwMode="auto">
          <a:xfrm>
            <a:off x="503238" y="4835525"/>
            <a:ext cx="5053012" cy="110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41275"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spcAft>
                <a:spcPts val="600"/>
              </a:spcAft>
              <a:buClrTx/>
            </a:pPr>
            <a:r>
              <a:rPr lang="en-US" altLang="en-US" sz="1600">
                <a:solidFill>
                  <a:schemeClr val="tx1"/>
                </a:solidFill>
              </a:rPr>
              <a:t>+ Free</a:t>
            </a:r>
          </a:p>
          <a:p>
            <a:pPr eaLnBrk="1">
              <a:lnSpc>
                <a:spcPct val="100000"/>
              </a:lnSpc>
              <a:spcAft>
                <a:spcPts val="600"/>
              </a:spcAft>
              <a:buClrTx/>
            </a:pPr>
            <a:r>
              <a:rPr lang="en-US" altLang="en-US" sz="1600">
                <a:solidFill>
                  <a:schemeClr val="tx1"/>
                </a:solidFill>
              </a:rPr>
              <a:t>+ Simple to use</a:t>
            </a:r>
          </a:p>
          <a:p>
            <a:pPr eaLnBrk="1">
              <a:lnSpc>
                <a:spcPct val="100000"/>
              </a:lnSpc>
              <a:spcAft>
                <a:spcPts val="600"/>
              </a:spcAft>
              <a:buClrTx/>
            </a:pPr>
            <a:r>
              <a:rPr lang="en-US" altLang="en-US" sz="1600">
                <a:solidFill>
                  <a:schemeClr val="tx1"/>
                </a:solidFill>
              </a:rPr>
              <a:t>+ Python based</a:t>
            </a:r>
          </a:p>
        </p:txBody>
      </p:sp>
      <p:sp>
        <p:nvSpPr>
          <p:cNvPr id="18" name="Text Box 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528638" y="4440238"/>
            <a:ext cx="8688387" cy="576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01625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1pPr>
            <a:lvl2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2pPr>
            <a:lvl3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3pPr>
            <a:lvl4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4pPr>
            <a:lvl5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>
                <a:solidFill>
                  <a:srgbClr val="000000"/>
                </a:solidFill>
                <a:latin typeface="Arial" charset="0"/>
                <a:ea typeface="msmincho" charset="0"/>
                <a:cs typeface="msmincho" charset="0"/>
              </a:defRPr>
            </a:lvl9pPr>
          </a:lstStyle>
          <a:p>
            <a:pPr marL="41275" indent="0" eaLnBrk="1">
              <a:spcAft>
                <a:spcPts val="600"/>
              </a:spcAft>
              <a:buSzPct val="100000"/>
              <a:buFont typeface="Times New Roman" panose="02020603050405020304" pitchFamily="18" charset="0"/>
              <a:buNone/>
              <a:defRPr/>
            </a:pPr>
            <a:r>
              <a:rPr lang="es-ES" sz="1600" b="1" dirty="0">
                <a:solidFill>
                  <a:schemeClr val="accent6"/>
                </a:solidFill>
              </a:rPr>
              <a:t>Delia Arnold (ASC, ZAMG), Christian Maurer (ZAMG), Don Morton (Boreal </a:t>
            </a:r>
            <a:r>
              <a:rPr lang="es-ES" sz="1600" b="1" dirty="0" err="1">
                <a:solidFill>
                  <a:schemeClr val="accent6"/>
                </a:solidFill>
              </a:rPr>
              <a:t>SciCom</a:t>
            </a:r>
            <a:r>
              <a:rPr lang="es-ES" sz="1600" b="1" dirty="0">
                <a:solidFill>
                  <a:schemeClr val="accent6"/>
                </a:solidFill>
              </a:rPr>
              <a:t>)</a:t>
            </a:r>
            <a:endParaRPr lang="en-US" sz="2800" dirty="0">
              <a:solidFill>
                <a:srgbClr val="1A1A4D"/>
              </a:solidFill>
            </a:endParaRPr>
          </a:p>
        </p:txBody>
      </p:sp>
      <p:pic>
        <p:nvPicPr>
          <p:cNvPr id="13325" name="Imagen 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300" y="671513"/>
            <a:ext cx="2916238" cy="3671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5405" y="4765675"/>
            <a:ext cx="5364163" cy="247368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177800" y="0"/>
            <a:ext cx="9110663" cy="620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defTabSz="456915" eaLnBrk="1">
              <a:lnSpc>
                <a:spcPct val="113000"/>
              </a:lnSpc>
              <a:buSzPct val="100000"/>
              <a:defRPr/>
            </a:pPr>
            <a:r>
              <a:rPr lang="en-US" sz="3600" dirty="0">
                <a:solidFill>
                  <a:srgbClr val="FFFFFF"/>
                </a:solidFill>
              </a:rPr>
              <a:t>Hello World </a:t>
            </a:r>
            <a:r>
              <a:rPr lang="en-US" sz="3600" dirty="0" err="1">
                <a:solidFill>
                  <a:srgbClr val="FFFFFF"/>
                </a:solidFill>
              </a:rPr>
              <a:t>fwd</a:t>
            </a:r>
            <a:r>
              <a:rPr lang="en-US" sz="3600" dirty="0">
                <a:solidFill>
                  <a:srgbClr val="FFFFFF"/>
                </a:solidFill>
              </a:rPr>
              <a:t> &amp; plotting</a:t>
            </a:r>
          </a:p>
        </p:txBody>
      </p:sp>
      <p:sp>
        <p:nvSpPr>
          <p:cNvPr id="15363" name="Text Box 2"/>
          <p:cNvSpPr txBox="1">
            <a:spLocks noChangeArrowheads="1"/>
          </p:cNvSpPr>
          <p:nvPr/>
        </p:nvSpPr>
        <p:spPr bwMode="auto">
          <a:xfrm>
            <a:off x="157163" y="874713"/>
            <a:ext cx="9615487" cy="115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04800"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r>
              <a:rPr lang="en-US" altLang="en-US" sz="2400">
                <a:solidFill>
                  <a:schemeClr val="tx1"/>
                </a:solidFill>
              </a:rPr>
              <a:t>Note there is the option of plotting the NetCDF output </a:t>
            </a:r>
          </a:p>
          <a:p>
            <a:pPr eaLnBrk="1">
              <a:lnSpc>
                <a:spcPct val="100000"/>
              </a:lnSpc>
              <a:buClrTx/>
              <a:buFontTx/>
              <a:buNone/>
            </a:pPr>
            <a:endParaRPr lang="en-US" altLang="en-US" sz="2400">
              <a:solidFill>
                <a:schemeClr val="tx1"/>
              </a:solidFill>
            </a:endParaRPr>
          </a:p>
        </p:txBody>
      </p:sp>
      <p:sp>
        <p:nvSpPr>
          <p:cNvPr id="15364" name="Rectángulo 1"/>
          <p:cNvSpPr>
            <a:spLocks noChangeArrowheads="1"/>
          </p:cNvSpPr>
          <p:nvPr/>
        </p:nvSpPr>
        <p:spPr bwMode="auto">
          <a:xfrm>
            <a:off x="339725" y="1547813"/>
            <a:ext cx="90932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3013" indent="-227013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0213" indent="-227013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7413" indent="-227013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4613" indent="-227013" defTabSz="4556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GB" altLang="en-US" sz="1800">
                <a:solidFill>
                  <a:schemeClr val="tx1"/>
                </a:solidFill>
                <a:hlinkClick r:id="rId3"/>
              </a:rPr>
              <a:t>https://www.giss.nasa.gov/tools/panoply/download/</a:t>
            </a:r>
            <a:r>
              <a:rPr lang="en-GB" altLang="en-US" sz="1800">
                <a:solidFill>
                  <a:schemeClr val="tx1"/>
                </a:solidFill>
              </a:rPr>
              <a:t>  PANOPLY(useful for Windows users)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altLang="en-US" sz="1800">
                <a:solidFill>
                  <a:schemeClr val="tx1"/>
                </a:solidFill>
                <a:hlinkClick r:id="rId4"/>
              </a:rPr>
              <a:t>http://meteora.ucsd.edu/~pierce/ncview_home_page.html</a:t>
            </a:r>
            <a:r>
              <a:rPr lang="en-GB" altLang="en-US" sz="1800">
                <a:solidFill>
                  <a:schemeClr val="tx1"/>
                </a:solidFill>
              </a:rPr>
              <a:t> NCVIEW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altLang="en-US" sz="1800">
                <a:solidFill>
                  <a:schemeClr val="tx1"/>
                </a:solidFill>
              </a:rPr>
              <a:t>…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137" y="4030101"/>
            <a:ext cx="6796292" cy="3134112"/>
          </a:xfrm>
          <a:prstGeom prst="rect">
            <a:avLst/>
          </a:prstGeom>
        </p:spPr>
      </p:pic>
      <p:sp>
        <p:nvSpPr>
          <p:cNvPr id="12290" name="Text Box 1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177800" y="0"/>
            <a:ext cx="9615488" cy="620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defTabSz="456915" eaLnBrk="1">
              <a:lnSpc>
                <a:spcPct val="113000"/>
              </a:lnSpc>
              <a:buSzPct val="100000"/>
              <a:defRPr/>
            </a:pPr>
            <a:r>
              <a:rPr lang="en-US" sz="3600" dirty="0">
                <a:solidFill>
                  <a:srgbClr val="FFFFFF"/>
                </a:solidFill>
              </a:rPr>
              <a:t>ECMWF: Hello World </a:t>
            </a:r>
            <a:r>
              <a:rPr lang="en-US" sz="3600" dirty="0" err="1">
                <a:solidFill>
                  <a:srgbClr val="FFFFFF"/>
                </a:solidFill>
              </a:rPr>
              <a:t>fwd</a:t>
            </a:r>
            <a:r>
              <a:rPr lang="en-US" sz="3600" dirty="0">
                <a:solidFill>
                  <a:srgbClr val="FFFFFF"/>
                </a:solidFill>
              </a:rPr>
              <a:t> &amp; plotting</a:t>
            </a:r>
          </a:p>
        </p:txBody>
      </p:sp>
      <p:sp>
        <p:nvSpPr>
          <p:cNvPr id="17411" name="Text Box 2"/>
          <p:cNvSpPr txBox="1">
            <a:spLocks noChangeArrowheads="1"/>
          </p:cNvSpPr>
          <p:nvPr/>
        </p:nvSpPr>
        <p:spPr bwMode="auto">
          <a:xfrm>
            <a:off x="177800" y="827088"/>
            <a:ext cx="9615488" cy="115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04800"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buClrTx/>
              <a:buFontTx/>
              <a:buNone/>
            </a:pPr>
            <a:r>
              <a:rPr lang="en-US" altLang="en-US" sz="2400">
                <a:solidFill>
                  <a:schemeClr val="tx1"/>
                </a:solidFill>
              </a:rPr>
              <a:t>Results:</a:t>
            </a:r>
          </a:p>
        </p:txBody>
      </p:sp>
      <p:sp>
        <p:nvSpPr>
          <p:cNvPr id="17412" name="Text Box 2"/>
          <p:cNvSpPr txBox="1">
            <a:spLocks noChangeArrowheads="1"/>
          </p:cNvSpPr>
          <p:nvPr/>
        </p:nvSpPr>
        <p:spPr bwMode="auto">
          <a:xfrm>
            <a:off x="1439863" y="862013"/>
            <a:ext cx="8256587" cy="141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04800"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0000"/>
              </a:lnSpc>
              <a:spcAft>
                <a:spcPts val="600"/>
              </a:spcAft>
              <a:buClrTx/>
              <a:buFontTx/>
              <a:buNone/>
            </a:pPr>
            <a:r>
              <a:rPr lang="en-US" altLang="en-US" sz="1800" dirty="0">
                <a:solidFill>
                  <a:schemeClr val="tx1"/>
                </a:solidFill>
              </a:rPr>
              <a:t>Did you get a </a:t>
            </a:r>
            <a:r>
              <a:rPr lang="en-US" altLang="en-US" sz="1800" dirty="0" smtClean="0">
                <a:solidFill>
                  <a:schemeClr val="tx1"/>
                </a:solidFill>
              </a:rPr>
              <a:t>‘congratulations’ </a:t>
            </a:r>
            <a:r>
              <a:rPr lang="en-US" altLang="en-US" sz="1800" dirty="0">
                <a:solidFill>
                  <a:schemeClr val="tx1"/>
                </a:solidFill>
              </a:rPr>
              <a:t>message on your run? </a:t>
            </a:r>
          </a:p>
          <a:p>
            <a:pPr eaLnBrk="1">
              <a:lnSpc>
                <a:spcPct val="100000"/>
              </a:lnSpc>
              <a:spcAft>
                <a:spcPts val="600"/>
              </a:spcAft>
              <a:buClrTx/>
              <a:buFontTx/>
              <a:buChar char="-"/>
            </a:pPr>
            <a:r>
              <a:rPr lang="en-US" altLang="en-US" sz="1800" dirty="0">
                <a:solidFill>
                  <a:schemeClr val="tx1"/>
                </a:solidFill>
              </a:rPr>
              <a:t>Yes </a:t>
            </a:r>
            <a:r>
              <a:rPr lang="en-US" alt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 </a:t>
            </a:r>
            <a:r>
              <a:rPr lang="en-US" altLang="en-US" sz="1800" dirty="0" smtClean="0">
                <a:solidFill>
                  <a:schemeClr val="tx1"/>
                </a:solidFill>
                <a:sym typeface="Wingdings" panose="05000000000000000000" pitchFamily="2" charset="2"/>
              </a:rPr>
              <a:t>We </a:t>
            </a:r>
            <a:r>
              <a:rPr lang="en-US" alt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should see the output produced</a:t>
            </a:r>
          </a:p>
          <a:p>
            <a:pPr eaLnBrk="1">
              <a:lnSpc>
                <a:spcPct val="100000"/>
              </a:lnSpc>
              <a:spcAft>
                <a:spcPts val="600"/>
              </a:spcAft>
              <a:buClrTx/>
              <a:buFontTx/>
              <a:buChar char="-"/>
            </a:pPr>
            <a:r>
              <a:rPr lang="en-US" alt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No  </a:t>
            </a:r>
            <a:r>
              <a:rPr lang="en-US" altLang="en-US" sz="1800" dirty="0" smtClean="0">
                <a:solidFill>
                  <a:schemeClr val="tx1"/>
                </a:solidFill>
                <a:sym typeface="Wingdings" panose="05000000000000000000" pitchFamily="2" charset="2"/>
              </a:rPr>
              <a:t>Were </a:t>
            </a:r>
            <a:r>
              <a:rPr lang="en-US" alt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the option files well set? Was the compilation appropriate for your run? Is recompilation (with adjustment of par_mod.f90) needed?</a:t>
            </a:r>
            <a:endParaRPr lang="en-US" altLang="en-US" sz="1800" dirty="0">
              <a:solidFill>
                <a:schemeClr val="tx1"/>
              </a:solidFill>
            </a:endParaRPr>
          </a:p>
        </p:txBody>
      </p:sp>
      <p:sp>
        <p:nvSpPr>
          <p:cNvPr id="17413" name="Rechteck 1"/>
          <p:cNvSpPr>
            <a:spLocks noChangeArrowheads="1"/>
          </p:cNvSpPr>
          <p:nvPr/>
        </p:nvSpPr>
        <p:spPr bwMode="auto">
          <a:xfrm>
            <a:off x="0" y="2278063"/>
            <a:ext cx="9696450" cy="165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11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lnSpc>
                <a:spcPct val="11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lnSpc>
                <a:spcPct val="11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lnSpc>
                <a:spcPct val="11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lnSpc>
                <a:spcPct val="11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700">
                <a:solidFill>
                  <a:srgbClr val="1A1A4D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spcAft>
                <a:spcPct val="0"/>
              </a:spcAft>
              <a:defRPr/>
            </a:pPr>
            <a:endParaRPr lang="en-US" altLang="en-US" sz="1800" dirty="0" smtClean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pPr eaLnBrk="1">
              <a:spcAft>
                <a:spcPct val="0"/>
              </a:spcAft>
              <a:defRPr/>
            </a:pPr>
            <a:r>
              <a:rPr lang="de-DE" altLang="en-US" sz="1800" dirty="0" smtClean="0">
                <a:solidFill>
                  <a:schemeClr val="bg2"/>
                </a:solidFill>
                <a:latin typeface="Consolas" panose="020B0609020204030204" pitchFamily="49" charset="0"/>
              </a:rPr>
              <a:t>./plot_FLEX_binary.py </a:t>
            </a:r>
            <a:r>
              <a:rPr lang="de-DE" altLang="en-US" sz="18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./</a:t>
            </a:r>
            <a:r>
              <a:rPr lang="de-DE" altLang="en-US" sz="18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output_ECMWF</a:t>
            </a:r>
            <a:r>
              <a:rPr lang="de-DE" altLang="en-US" sz="18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/ </a:t>
            </a:r>
            <a:r>
              <a:rPr lang="de-DE" altLang="en-US" sz="1800" dirty="0" err="1" smtClean="0">
                <a:solidFill>
                  <a:srgbClr val="FF0000"/>
                </a:solidFill>
                <a:latin typeface="Consolas" panose="020B0609020204030204" pitchFamily="49" charset="0"/>
              </a:rPr>
              <a:t>False</a:t>
            </a:r>
            <a:r>
              <a:rPr lang="de-DE" altLang="en-US" sz="1800" dirty="0" smtClean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de-DE" altLang="en-US" sz="1800" dirty="0" smtClean="0">
                <a:solidFill>
                  <a:srgbClr val="92D050"/>
                </a:solidFill>
                <a:latin typeface="Consolas" panose="020B0609020204030204" pitchFamily="49" charset="0"/>
              </a:rPr>
              <a:t>tracer1</a:t>
            </a:r>
            <a:r>
              <a:rPr lang="de-DE" altLang="en-US" sz="1800" dirty="0" smtClean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de-DE" altLang="en-US" sz="18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0</a:t>
            </a:r>
            <a:r>
              <a:rPr lang="de-DE" altLang="en-US" sz="1800" dirty="0" smtClean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de-DE" altLang="en-US" sz="1800" dirty="0" smtClean="0">
                <a:solidFill>
                  <a:srgbClr val="00B0F0"/>
                </a:solidFill>
                <a:latin typeface="Consolas" panose="020B0609020204030204" pitchFamily="49" charset="0"/>
              </a:rPr>
              <a:t>0</a:t>
            </a:r>
            <a:r>
              <a:rPr lang="de-DE" altLang="en-US" sz="1800" dirty="0" smtClean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de-DE" altLang="en-US" sz="1800" dirty="0" err="1" smtClean="0">
                <a:solidFill>
                  <a:srgbClr val="FFC000"/>
                </a:solidFill>
                <a:latin typeface="Consolas" panose="020B0609020204030204" pitchFamily="49" charset="0"/>
              </a:rPr>
              <a:t>alldates</a:t>
            </a:r>
            <a:r>
              <a:rPr lang="de-DE" altLang="en-US" sz="1800" dirty="0" smtClean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de-DE" altLang="en-US" sz="1800" dirty="0" err="1" smtClean="0">
                <a:solidFill>
                  <a:srgbClr val="C00000"/>
                </a:solidFill>
                <a:latin typeface="Consolas" panose="020B0609020204030204" pitchFamily="49" charset="0"/>
              </a:rPr>
              <a:t>cyl</a:t>
            </a:r>
            <a:r>
              <a:rPr lang="de-DE" altLang="en-US" sz="1800" dirty="0" smtClean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de-DE" altLang="en-US" sz="1800" dirty="0" err="1" smtClean="0">
                <a:solidFill>
                  <a:schemeClr val="accent1"/>
                </a:solidFill>
                <a:latin typeface="Consolas" panose="020B0609020204030204" pitchFamily="49" charset="0"/>
              </a:rPr>
              <a:t>False</a:t>
            </a:r>
            <a:r>
              <a:rPr lang="de-DE" altLang="en-US" sz="1800" dirty="0" smtClean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de-DE" altLang="en-US" sz="1800" dirty="0" smtClean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0,20,37,44</a:t>
            </a:r>
            <a:r>
              <a:rPr lang="de-DE" altLang="en-US" sz="1800" dirty="0" smtClean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de-DE" altLang="en-US" sz="1800" dirty="0" err="1" smtClean="0">
                <a:solidFill>
                  <a:srgbClr val="0070C0"/>
                </a:solidFill>
                <a:latin typeface="Consolas" panose="020B0609020204030204" pitchFamily="49" charset="0"/>
              </a:rPr>
              <a:t>mesh</a:t>
            </a:r>
            <a:r>
              <a:rPr lang="de-DE" altLang="en-US" sz="1800" dirty="0" smtClean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de-DE" altLang="en-US" sz="1800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False</a:t>
            </a:r>
            <a:endParaRPr lang="de-DE" altLang="en-US" sz="1800" dirty="0" smtClean="0">
              <a:solidFill>
                <a:schemeClr val="accent1">
                  <a:lumMod val="40000"/>
                  <a:lumOff val="60000"/>
                </a:schemeClr>
              </a:solidFill>
              <a:latin typeface="Consolas" panose="020B0609020204030204" pitchFamily="49" charset="0"/>
            </a:endParaRPr>
          </a:p>
          <a:p>
            <a:pPr eaLnBrk="1">
              <a:spcAft>
                <a:spcPct val="0"/>
              </a:spcAft>
              <a:defRPr/>
            </a:pPr>
            <a:endParaRPr lang="de-DE" altLang="en-US" sz="1800" dirty="0" smtClean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pPr eaLnBrk="1">
              <a:spcAft>
                <a:spcPct val="0"/>
              </a:spcAft>
              <a:defRPr/>
            </a:pPr>
            <a:endParaRPr lang="de-DE" altLang="en-US" sz="1800" dirty="0" smtClean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  <p:sp>
        <p:nvSpPr>
          <p:cNvPr id="17415" name="CuadroTexto 1"/>
          <p:cNvSpPr txBox="1">
            <a:spLocks noChangeArrowheads="1"/>
          </p:cNvSpPr>
          <p:nvPr/>
        </p:nvSpPr>
        <p:spPr bwMode="auto">
          <a:xfrm>
            <a:off x="3630613" y="3286125"/>
            <a:ext cx="36464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s-ES" altLang="en-US" sz="1800">
                <a:solidFill>
                  <a:srgbClr val="FF0000"/>
                </a:solidFill>
              </a:rPr>
              <a:t>False – plot the MOTHER domain</a:t>
            </a:r>
            <a:endParaRPr lang="en-GB" altLang="en-US" sz="1800">
              <a:solidFill>
                <a:srgbClr val="FF0000"/>
              </a:solidFill>
            </a:endParaRPr>
          </a:p>
        </p:txBody>
      </p:sp>
      <p:cxnSp>
        <p:nvCxnSpPr>
          <p:cNvPr id="17416" name="Conector recto de flecha 3"/>
          <p:cNvCxnSpPr>
            <a:cxnSpLocks noChangeShapeType="1"/>
          </p:cNvCxnSpPr>
          <p:nvPr/>
        </p:nvCxnSpPr>
        <p:spPr bwMode="auto">
          <a:xfrm flipV="1">
            <a:off x="5138738" y="2960688"/>
            <a:ext cx="215900" cy="338137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417" name="CuadroTexto 14"/>
          <p:cNvSpPr txBox="1">
            <a:spLocks noChangeArrowheads="1"/>
          </p:cNvSpPr>
          <p:nvPr/>
        </p:nvSpPr>
        <p:spPr bwMode="auto">
          <a:xfrm>
            <a:off x="1871663" y="2236788"/>
            <a:ext cx="18272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s-ES" altLang="en-US" sz="1800">
                <a:solidFill>
                  <a:schemeClr val="tx1"/>
                </a:solidFill>
              </a:rPr>
              <a:t>Output directory</a:t>
            </a:r>
            <a:endParaRPr lang="en-GB" altLang="en-US" sz="1800">
              <a:solidFill>
                <a:schemeClr val="tx1"/>
              </a:solidFill>
            </a:endParaRPr>
          </a:p>
        </p:txBody>
      </p:sp>
      <p:cxnSp>
        <p:nvCxnSpPr>
          <p:cNvPr id="17418" name="Conector recto de flecha 5"/>
          <p:cNvCxnSpPr>
            <a:cxnSpLocks noChangeShapeType="1"/>
          </p:cNvCxnSpPr>
          <p:nvPr/>
        </p:nvCxnSpPr>
        <p:spPr bwMode="auto">
          <a:xfrm>
            <a:off x="3649663" y="2439988"/>
            <a:ext cx="503237" cy="24130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419" name="Conector recto de flecha 5"/>
          <p:cNvCxnSpPr>
            <a:cxnSpLocks noChangeShapeType="1"/>
          </p:cNvCxnSpPr>
          <p:nvPr/>
        </p:nvCxnSpPr>
        <p:spPr bwMode="auto">
          <a:xfrm>
            <a:off x="5616575" y="2419350"/>
            <a:ext cx="503238" cy="24130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420" name="Textfeld 1"/>
          <p:cNvSpPr txBox="1">
            <a:spLocks noChangeArrowheads="1"/>
          </p:cNvSpPr>
          <p:nvPr/>
        </p:nvSpPr>
        <p:spPr bwMode="auto">
          <a:xfrm>
            <a:off x="4265612" y="2051050"/>
            <a:ext cx="177800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de-DE" altLang="en-US" sz="1800" dirty="0" err="1">
                <a:solidFill>
                  <a:srgbClr val="92D050"/>
                </a:solidFill>
              </a:rPr>
              <a:t>Species</a:t>
            </a:r>
            <a:r>
              <a:rPr lang="de-DE" altLang="en-US" sz="1800" dirty="0">
                <a:solidFill>
                  <a:srgbClr val="92D050"/>
                </a:solidFill>
              </a:rPr>
              <a:t> </a:t>
            </a:r>
            <a:r>
              <a:rPr lang="de-DE" altLang="en-US" sz="1800" dirty="0" err="1" smtClean="0">
                <a:solidFill>
                  <a:srgbClr val="92D050"/>
                </a:solidFill>
              </a:rPr>
              <a:t>name</a:t>
            </a:r>
            <a:endParaRPr lang="en-US" altLang="en-US" sz="1800" dirty="0">
              <a:solidFill>
                <a:srgbClr val="92D050"/>
              </a:solidFill>
            </a:endParaRPr>
          </a:p>
        </p:txBody>
      </p:sp>
      <p:cxnSp>
        <p:nvCxnSpPr>
          <p:cNvPr id="17421" name="Conector recto de flecha 3"/>
          <p:cNvCxnSpPr>
            <a:cxnSpLocks noChangeShapeType="1"/>
          </p:cNvCxnSpPr>
          <p:nvPr/>
        </p:nvCxnSpPr>
        <p:spPr bwMode="auto">
          <a:xfrm flipV="1">
            <a:off x="6408464" y="2928938"/>
            <a:ext cx="72008" cy="202829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422" name="Textfeld 3"/>
          <p:cNvSpPr txBox="1">
            <a:spLocks noChangeArrowheads="1"/>
          </p:cNvSpPr>
          <p:nvPr/>
        </p:nvSpPr>
        <p:spPr bwMode="auto">
          <a:xfrm>
            <a:off x="5253038" y="3035300"/>
            <a:ext cx="34575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de-DE" altLang="en-US" sz="1800" dirty="0">
                <a:solidFill>
                  <a:srgbClr val="7030A0"/>
                </a:solidFill>
              </a:rPr>
              <a:t>Level </a:t>
            </a:r>
            <a:r>
              <a:rPr lang="de-DE" altLang="en-US" sz="1800" dirty="0" err="1">
                <a:solidFill>
                  <a:srgbClr val="7030A0"/>
                </a:solidFill>
              </a:rPr>
              <a:t>index</a:t>
            </a:r>
            <a:r>
              <a:rPr lang="de-DE" altLang="en-US" sz="1800" dirty="0">
                <a:solidFill>
                  <a:srgbClr val="7030A0"/>
                </a:solidFill>
              </a:rPr>
              <a:t> (0: </a:t>
            </a:r>
            <a:r>
              <a:rPr lang="de-DE" altLang="en-US" sz="1800" dirty="0" err="1">
                <a:solidFill>
                  <a:srgbClr val="7030A0"/>
                </a:solidFill>
              </a:rPr>
              <a:t>first</a:t>
            </a:r>
            <a:r>
              <a:rPr lang="de-DE" altLang="en-US" sz="1800" dirty="0">
                <a:solidFill>
                  <a:srgbClr val="7030A0"/>
                </a:solidFill>
              </a:rPr>
              <a:t> </a:t>
            </a:r>
            <a:r>
              <a:rPr lang="de-DE" altLang="en-US" sz="1800" dirty="0" err="1">
                <a:solidFill>
                  <a:srgbClr val="7030A0"/>
                </a:solidFill>
              </a:rPr>
              <a:t>level</a:t>
            </a:r>
            <a:r>
              <a:rPr lang="de-DE" altLang="en-US" sz="1800" dirty="0">
                <a:solidFill>
                  <a:srgbClr val="7030A0"/>
                </a:solidFill>
              </a:rPr>
              <a:t> )</a:t>
            </a:r>
            <a:endParaRPr lang="en-US" altLang="en-US" sz="1800" dirty="0">
              <a:solidFill>
                <a:srgbClr val="7030A0"/>
              </a:solidFill>
            </a:endParaRPr>
          </a:p>
        </p:txBody>
      </p:sp>
      <p:sp>
        <p:nvSpPr>
          <p:cNvPr id="17423" name="Textfeld 15"/>
          <p:cNvSpPr txBox="1">
            <a:spLocks noChangeArrowheads="1"/>
          </p:cNvSpPr>
          <p:nvPr/>
        </p:nvSpPr>
        <p:spPr bwMode="auto">
          <a:xfrm>
            <a:off x="5999163" y="2117725"/>
            <a:ext cx="34575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de-DE" altLang="en-US" sz="1800">
                <a:solidFill>
                  <a:srgbClr val="00B0F0"/>
                </a:solidFill>
              </a:rPr>
              <a:t>Release index (0: first release )</a:t>
            </a:r>
            <a:endParaRPr lang="en-US" altLang="en-US" sz="1800">
              <a:solidFill>
                <a:srgbClr val="00B0F0"/>
              </a:solidFill>
            </a:endParaRPr>
          </a:p>
        </p:txBody>
      </p:sp>
      <p:cxnSp>
        <p:nvCxnSpPr>
          <p:cNvPr id="17424" name="Conector recto de flecha 5"/>
          <p:cNvCxnSpPr>
            <a:cxnSpLocks noChangeShapeType="1"/>
          </p:cNvCxnSpPr>
          <p:nvPr/>
        </p:nvCxnSpPr>
        <p:spPr bwMode="auto">
          <a:xfrm>
            <a:off x="6288881" y="2449513"/>
            <a:ext cx="503238" cy="24130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425" name="Conector recto de flecha 5"/>
          <p:cNvCxnSpPr>
            <a:cxnSpLocks noChangeShapeType="1"/>
          </p:cNvCxnSpPr>
          <p:nvPr/>
        </p:nvCxnSpPr>
        <p:spPr bwMode="auto">
          <a:xfrm>
            <a:off x="8004175" y="2630488"/>
            <a:ext cx="228600" cy="74612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426" name="Textfeld 5"/>
          <p:cNvSpPr txBox="1">
            <a:spLocks noChangeArrowheads="1"/>
          </p:cNvSpPr>
          <p:nvPr/>
        </p:nvSpPr>
        <p:spPr bwMode="auto">
          <a:xfrm>
            <a:off x="8612188" y="3656013"/>
            <a:ext cx="1266825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de-DE" altLang="en-US" sz="1800" dirty="0">
                <a:solidFill>
                  <a:srgbClr val="FFC000"/>
                </a:solidFill>
              </a:rPr>
              <a:t>Dates </a:t>
            </a:r>
            <a:r>
              <a:rPr lang="de-DE" altLang="en-US" sz="1800" dirty="0" err="1">
                <a:solidFill>
                  <a:srgbClr val="FFC000"/>
                </a:solidFill>
              </a:rPr>
              <a:t>to</a:t>
            </a:r>
            <a:r>
              <a:rPr lang="de-DE" altLang="en-US" sz="1800" dirty="0">
                <a:solidFill>
                  <a:srgbClr val="FFC000"/>
                </a:solidFill>
              </a:rPr>
              <a:t> </a:t>
            </a:r>
            <a:r>
              <a:rPr lang="de-DE" altLang="en-US" sz="1800" dirty="0" err="1">
                <a:solidFill>
                  <a:srgbClr val="FFC000"/>
                </a:solidFill>
              </a:rPr>
              <a:t>plot</a:t>
            </a:r>
            <a:r>
              <a:rPr lang="de-DE" altLang="en-US" sz="1800" dirty="0">
                <a:solidFill>
                  <a:srgbClr val="FFC000"/>
                </a:solidFill>
              </a:rPr>
              <a:t>: „</a:t>
            </a:r>
            <a:r>
              <a:rPr lang="de-DE" altLang="en-US" sz="1800" dirty="0" err="1">
                <a:solidFill>
                  <a:srgbClr val="FFC000"/>
                </a:solidFill>
              </a:rPr>
              <a:t>alldates</a:t>
            </a:r>
            <a:r>
              <a:rPr lang="de-DE" altLang="en-US" sz="1800" dirty="0">
                <a:solidFill>
                  <a:srgbClr val="FFC000"/>
                </a:solidFill>
              </a:rPr>
              <a:t>“ </a:t>
            </a:r>
            <a:r>
              <a:rPr lang="de-DE" altLang="en-US" sz="1800" dirty="0" err="1">
                <a:solidFill>
                  <a:srgbClr val="FFC000"/>
                </a:solidFill>
              </a:rPr>
              <a:t>or</a:t>
            </a:r>
            <a:r>
              <a:rPr lang="de-DE" altLang="en-US" sz="1800" dirty="0">
                <a:solidFill>
                  <a:srgbClr val="FFC000"/>
                </a:solidFill>
              </a:rPr>
              <a:t> user-</a:t>
            </a:r>
            <a:r>
              <a:rPr lang="de-DE" altLang="en-US" sz="1800" dirty="0" err="1">
                <a:solidFill>
                  <a:srgbClr val="FFC000"/>
                </a:solidFill>
              </a:rPr>
              <a:t>defined</a:t>
            </a:r>
            <a:r>
              <a:rPr lang="de-DE" altLang="en-US" sz="1800" dirty="0">
                <a:solidFill>
                  <a:srgbClr val="FFC000"/>
                </a:solidFill>
              </a:rPr>
              <a:t> list </a:t>
            </a:r>
            <a:r>
              <a:rPr lang="de-DE" altLang="en-US" sz="1800" dirty="0" err="1">
                <a:solidFill>
                  <a:srgbClr val="FFC000"/>
                </a:solidFill>
              </a:rPr>
              <a:t>of</a:t>
            </a:r>
            <a:r>
              <a:rPr lang="de-DE" altLang="en-US" sz="1800" dirty="0">
                <a:solidFill>
                  <a:srgbClr val="FFC000"/>
                </a:solidFill>
              </a:rPr>
              <a:t> </a:t>
            </a:r>
            <a:r>
              <a:rPr lang="de-DE" altLang="en-US" sz="1800" dirty="0" err="1">
                <a:solidFill>
                  <a:srgbClr val="FFC000"/>
                </a:solidFill>
              </a:rPr>
              <a:t>dates</a:t>
            </a:r>
            <a:r>
              <a:rPr lang="de-DE" altLang="en-US" sz="1800" dirty="0">
                <a:solidFill>
                  <a:srgbClr val="FFC000"/>
                </a:solidFill>
              </a:rPr>
              <a:t>, e.g., 20170925000000,</a:t>
            </a:r>
          </a:p>
          <a:p>
            <a:r>
              <a:rPr lang="de-DE" altLang="en-US" sz="1800" dirty="0">
                <a:solidFill>
                  <a:srgbClr val="FFC000"/>
                </a:solidFill>
              </a:rPr>
              <a:t>20170925010000</a:t>
            </a:r>
            <a:endParaRPr lang="en-US" altLang="en-US" sz="1800" dirty="0">
              <a:solidFill>
                <a:srgbClr val="FFC000"/>
              </a:solidFill>
            </a:endParaRPr>
          </a:p>
        </p:txBody>
      </p:sp>
      <p:cxnSp>
        <p:nvCxnSpPr>
          <p:cNvPr id="17427" name="Conector recto de flecha 3"/>
          <p:cNvCxnSpPr>
            <a:cxnSpLocks noChangeShapeType="1"/>
          </p:cNvCxnSpPr>
          <p:nvPr/>
        </p:nvCxnSpPr>
        <p:spPr bwMode="auto">
          <a:xfrm flipH="1" flipV="1">
            <a:off x="7783513" y="2928938"/>
            <a:ext cx="879475" cy="769937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428" name="Textfeld 8"/>
          <p:cNvSpPr txBox="1">
            <a:spLocks noChangeArrowheads="1"/>
          </p:cNvSpPr>
          <p:nvPr/>
        </p:nvSpPr>
        <p:spPr bwMode="auto">
          <a:xfrm>
            <a:off x="6772275" y="2339181"/>
            <a:ext cx="39100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de-DE" altLang="en-US" sz="1800" dirty="0" err="1">
                <a:solidFill>
                  <a:srgbClr val="C00000"/>
                </a:solidFill>
              </a:rPr>
              <a:t>Projection</a:t>
            </a:r>
            <a:r>
              <a:rPr lang="de-DE" altLang="en-US" sz="1800" dirty="0">
                <a:solidFill>
                  <a:srgbClr val="C00000"/>
                </a:solidFill>
              </a:rPr>
              <a:t> : Lambert </a:t>
            </a:r>
            <a:r>
              <a:rPr lang="de-DE" altLang="en-US" sz="1800" dirty="0" err="1">
                <a:solidFill>
                  <a:srgbClr val="C00000"/>
                </a:solidFill>
              </a:rPr>
              <a:t>or</a:t>
            </a:r>
            <a:r>
              <a:rPr lang="de-DE" altLang="en-US" sz="1800" dirty="0">
                <a:solidFill>
                  <a:srgbClr val="C00000"/>
                </a:solidFill>
              </a:rPr>
              <a:t> </a:t>
            </a:r>
            <a:r>
              <a:rPr lang="de-DE" altLang="en-US" sz="1800" dirty="0" err="1">
                <a:solidFill>
                  <a:srgbClr val="C00000"/>
                </a:solidFill>
              </a:rPr>
              <a:t>cylindric</a:t>
            </a:r>
            <a:endParaRPr lang="en-US" altLang="en-US" sz="1800" dirty="0">
              <a:solidFill>
                <a:srgbClr val="C00000"/>
              </a:solidFill>
            </a:endParaRPr>
          </a:p>
        </p:txBody>
      </p:sp>
      <p:cxnSp>
        <p:nvCxnSpPr>
          <p:cNvPr id="17429" name="Conector recto de flecha 3"/>
          <p:cNvCxnSpPr>
            <a:cxnSpLocks noChangeShapeType="1"/>
          </p:cNvCxnSpPr>
          <p:nvPr/>
        </p:nvCxnSpPr>
        <p:spPr bwMode="auto">
          <a:xfrm flipH="1" flipV="1">
            <a:off x="9186863" y="2947987"/>
            <a:ext cx="58737" cy="198438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430" name="Textfeld 11"/>
          <p:cNvSpPr txBox="1">
            <a:spLocks noChangeArrowheads="1"/>
          </p:cNvSpPr>
          <p:nvPr/>
        </p:nvSpPr>
        <p:spPr bwMode="auto">
          <a:xfrm>
            <a:off x="8613776" y="3009900"/>
            <a:ext cx="226377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de-DE" altLang="en-US" sz="1800" dirty="0" err="1">
                <a:solidFill>
                  <a:schemeClr val="accent1"/>
                </a:solidFill>
              </a:rPr>
              <a:t>No</a:t>
            </a:r>
            <a:r>
              <a:rPr lang="de-DE" altLang="en-US" sz="1800" dirty="0">
                <a:solidFill>
                  <a:schemeClr val="accent1"/>
                </a:solidFill>
              </a:rPr>
              <a:t> </a:t>
            </a:r>
            <a:r>
              <a:rPr lang="de-DE" altLang="en-US" sz="1800" dirty="0" err="1">
                <a:solidFill>
                  <a:schemeClr val="accent1"/>
                </a:solidFill>
              </a:rPr>
              <a:t>deposition</a:t>
            </a:r>
            <a:r>
              <a:rPr lang="de-DE" altLang="en-US" sz="1800" dirty="0">
                <a:solidFill>
                  <a:schemeClr val="accent1"/>
                </a:solidFill>
              </a:rPr>
              <a:t> </a:t>
            </a:r>
            <a:r>
              <a:rPr lang="de-DE" altLang="en-US" sz="1800" dirty="0" err="1">
                <a:solidFill>
                  <a:schemeClr val="accent1"/>
                </a:solidFill>
              </a:rPr>
              <a:t>plotted</a:t>
            </a:r>
            <a:endParaRPr lang="en-US" altLang="en-US" sz="1800" dirty="0">
              <a:solidFill>
                <a:schemeClr val="accent1"/>
              </a:solidFill>
            </a:endParaRPr>
          </a:p>
        </p:txBody>
      </p:sp>
      <p:cxnSp>
        <p:nvCxnSpPr>
          <p:cNvPr id="17431" name="Conector recto de flecha 3"/>
          <p:cNvCxnSpPr>
            <a:cxnSpLocks noChangeShapeType="1"/>
          </p:cNvCxnSpPr>
          <p:nvPr/>
        </p:nvCxnSpPr>
        <p:spPr bwMode="auto">
          <a:xfrm flipV="1">
            <a:off x="395288" y="3309938"/>
            <a:ext cx="215900" cy="338137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feld 21"/>
          <p:cNvSpPr txBox="1"/>
          <p:nvPr/>
        </p:nvSpPr>
        <p:spPr>
          <a:xfrm>
            <a:off x="115888" y="3697288"/>
            <a:ext cx="1176337" cy="17541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de-DE" sz="1800" dirty="0" err="1">
                <a:solidFill>
                  <a:schemeClr val="accent5">
                    <a:lumMod val="50000"/>
                  </a:schemeClr>
                </a:solidFill>
              </a:rPr>
              <a:t>Plotting</a:t>
            </a:r>
            <a:r>
              <a:rPr lang="de-DE" sz="18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accent5">
                    <a:lumMod val="50000"/>
                  </a:schemeClr>
                </a:solidFill>
              </a:rPr>
              <a:t>region</a:t>
            </a:r>
            <a:r>
              <a:rPr lang="de-DE" sz="1800" dirty="0">
                <a:solidFill>
                  <a:schemeClr val="accent5">
                    <a:lumMod val="50000"/>
                  </a:schemeClr>
                </a:solidFill>
              </a:rPr>
              <a:t>: </a:t>
            </a:r>
            <a:r>
              <a:rPr lang="de-DE" sz="1800" dirty="0" err="1">
                <a:solidFill>
                  <a:schemeClr val="accent5">
                    <a:lumMod val="50000"/>
                  </a:schemeClr>
                </a:solidFill>
              </a:rPr>
              <a:t>left</a:t>
            </a:r>
            <a:r>
              <a:rPr lang="de-DE" sz="18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accent5">
                    <a:lumMod val="50000"/>
                  </a:schemeClr>
                </a:solidFill>
              </a:rPr>
              <a:t>and</a:t>
            </a:r>
            <a:r>
              <a:rPr lang="de-DE" sz="18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accent5">
                    <a:lumMod val="50000"/>
                  </a:schemeClr>
                </a:solidFill>
              </a:rPr>
              <a:t>right</a:t>
            </a:r>
            <a:r>
              <a:rPr lang="de-DE" sz="18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accent5">
                    <a:lumMod val="50000"/>
                  </a:schemeClr>
                </a:solidFill>
              </a:rPr>
              <a:t>lon</a:t>
            </a:r>
            <a:r>
              <a:rPr lang="de-DE" sz="1800" dirty="0">
                <a:solidFill>
                  <a:schemeClr val="accent5">
                    <a:lumMod val="50000"/>
                  </a:schemeClr>
                </a:solidFill>
              </a:rPr>
              <a:t>, </a:t>
            </a:r>
            <a:r>
              <a:rPr lang="de-DE" sz="1800" dirty="0" err="1">
                <a:solidFill>
                  <a:schemeClr val="accent5">
                    <a:lumMod val="50000"/>
                  </a:schemeClr>
                </a:solidFill>
              </a:rPr>
              <a:t>lower</a:t>
            </a:r>
            <a:r>
              <a:rPr lang="de-DE" sz="18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accent5">
                    <a:lumMod val="50000"/>
                  </a:schemeClr>
                </a:solidFill>
              </a:rPr>
              <a:t>and</a:t>
            </a:r>
            <a:r>
              <a:rPr lang="de-DE" sz="18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accent5">
                    <a:lumMod val="50000"/>
                  </a:schemeClr>
                </a:solidFill>
              </a:rPr>
              <a:t>upper</a:t>
            </a:r>
            <a:r>
              <a:rPr lang="de-DE" sz="18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accent5">
                    <a:lumMod val="50000"/>
                  </a:schemeClr>
                </a:solidFill>
              </a:rPr>
              <a:t>lat</a:t>
            </a:r>
            <a:endParaRPr lang="en-US" sz="1800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17433" name="Conector recto de flecha 3"/>
          <p:cNvCxnSpPr>
            <a:cxnSpLocks noChangeShapeType="1"/>
          </p:cNvCxnSpPr>
          <p:nvPr/>
        </p:nvCxnSpPr>
        <p:spPr bwMode="auto">
          <a:xfrm flipV="1">
            <a:off x="1557336" y="3282950"/>
            <a:ext cx="50801" cy="348456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434" name="Textfeld 22"/>
          <p:cNvSpPr txBox="1">
            <a:spLocks noChangeArrowheads="1"/>
          </p:cNvSpPr>
          <p:nvPr/>
        </p:nvSpPr>
        <p:spPr bwMode="auto">
          <a:xfrm>
            <a:off x="1122363" y="3530600"/>
            <a:ext cx="1531937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de-DE" altLang="en-US" sz="1800">
                <a:solidFill>
                  <a:srgbClr val="0070C0"/>
                </a:solidFill>
              </a:rPr>
              <a:t>Mesh or contour plotting</a:t>
            </a:r>
            <a:endParaRPr lang="en-US" altLang="en-US" sz="1800">
              <a:solidFill>
                <a:srgbClr val="0070C0"/>
              </a:solidFill>
            </a:endParaRPr>
          </a:p>
        </p:txBody>
      </p:sp>
      <p:sp>
        <p:nvSpPr>
          <p:cNvPr id="24" name="Textfeld 23"/>
          <p:cNvSpPr txBox="1"/>
          <p:nvPr/>
        </p:nvSpPr>
        <p:spPr>
          <a:xfrm>
            <a:off x="2336800" y="3235325"/>
            <a:ext cx="1216025" cy="92333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de-DE" sz="1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Add </a:t>
            </a:r>
            <a:r>
              <a:rPr lang="de-DE" sz="1800" dirty="0" err="1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marked</a:t>
            </a:r>
            <a:r>
              <a:rPr lang="de-DE" sz="18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locations</a:t>
            </a:r>
            <a:endParaRPr lang="en-US" sz="18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17436" name="Conector recto de flecha 3"/>
          <p:cNvCxnSpPr>
            <a:cxnSpLocks noChangeShapeType="1"/>
          </p:cNvCxnSpPr>
          <p:nvPr/>
        </p:nvCxnSpPr>
        <p:spPr bwMode="auto">
          <a:xfrm flipH="1" flipV="1">
            <a:off x="2798763" y="3221038"/>
            <a:ext cx="63500" cy="123825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Larissa">
  <a:themeElements>
    <a:clrScheme name="Lariss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11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11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-128"/>
          </a:defRPr>
        </a:defPPr>
      </a:lstStyle>
    </a:lnDef>
  </a:objectDefaults>
  <a:extraClrSchemeLst>
    <a:extraClrScheme>
      <a:clrScheme name="Lariss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arissa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1400</Words>
  <Application>Microsoft Office PowerPoint</Application>
  <PresentationFormat>Benutzerdefiniert</PresentationFormat>
  <Paragraphs>279</Paragraphs>
  <Slides>16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5" baseType="lpstr">
      <vt:lpstr>ＭＳ Ｐゴシック</vt:lpstr>
      <vt:lpstr>Arial</vt:lpstr>
      <vt:lpstr>Bradley Hand ITC</vt:lpstr>
      <vt:lpstr>Consolas</vt:lpstr>
      <vt:lpstr>FreeMono</vt:lpstr>
      <vt:lpstr>msmincho</vt:lpstr>
      <vt:lpstr>Times New Roman</vt:lpstr>
      <vt:lpstr>Wingdings</vt:lpstr>
      <vt:lpstr>1_Larissa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delar</dc:creator>
  <cp:lastModifiedBy>Mulder Marie</cp:lastModifiedBy>
  <cp:revision>243</cp:revision>
  <cp:lastPrinted>1601-01-01T00:00:00Z</cp:lastPrinted>
  <dcterms:created xsi:type="dcterms:W3CDTF">1601-01-01T00:00:00Z</dcterms:created>
  <dcterms:modified xsi:type="dcterms:W3CDTF">2019-07-17T14:13:15Z</dcterms:modified>
</cp:coreProperties>
</file>

<file path=docProps/thumbnail.jpeg>
</file>